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2"/>
  </p:notesMasterIdLst>
  <p:sldIdLst>
    <p:sldId id="256" r:id="rId2"/>
    <p:sldId id="273" r:id="rId3"/>
    <p:sldId id="274" r:id="rId4"/>
    <p:sldId id="275" r:id="rId5"/>
    <p:sldId id="278" r:id="rId6"/>
    <p:sldId id="315" r:id="rId7"/>
    <p:sldId id="303" r:id="rId8"/>
    <p:sldId id="284" r:id="rId9"/>
    <p:sldId id="285" r:id="rId10"/>
    <p:sldId id="304" r:id="rId11"/>
    <p:sldId id="316" r:id="rId12"/>
    <p:sldId id="282" r:id="rId13"/>
    <p:sldId id="306" r:id="rId14"/>
    <p:sldId id="283" r:id="rId15"/>
    <p:sldId id="307" r:id="rId16"/>
    <p:sldId id="330" r:id="rId17"/>
    <p:sldId id="292" r:id="rId18"/>
    <p:sldId id="317" r:id="rId19"/>
    <p:sldId id="318" r:id="rId20"/>
    <p:sldId id="319" r:id="rId21"/>
    <p:sldId id="320" r:id="rId22"/>
    <p:sldId id="309" r:id="rId23"/>
    <p:sldId id="311" r:id="rId24"/>
    <p:sldId id="298" r:id="rId25"/>
    <p:sldId id="331" r:id="rId26"/>
    <p:sldId id="310" r:id="rId27"/>
    <p:sldId id="313" r:id="rId28"/>
    <p:sldId id="328" r:id="rId29"/>
    <p:sldId id="325" r:id="rId30"/>
    <p:sldId id="327" r:id="rId3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6666"/>
    <a:srgbClr val="CC3333"/>
    <a:srgbClr val="999966"/>
    <a:srgbClr val="99CCCC"/>
    <a:srgbClr val="669999"/>
    <a:srgbClr val="993333"/>
    <a:srgbClr val="996666"/>
    <a:srgbClr val="66CCCC"/>
    <a:srgbClr val="0099CC"/>
    <a:srgbClr val="99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3571" autoAdjust="0"/>
  </p:normalViewPr>
  <p:slideViewPr>
    <p:cSldViewPr>
      <p:cViewPr varScale="1">
        <p:scale>
          <a:sx n="58" d="100"/>
          <a:sy n="58" d="100"/>
        </p:scale>
        <p:origin x="1662" y="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9340F4-2991-4791-8DD1-A537FAD21E1F}" type="datetimeFigureOut">
              <a:rPr lang="en-US" smtClean="0"/>
              <a:pPr/>
              <a:t>7/16/2013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556ED4-7DFA-4909-9A34-4E831E644D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8373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These aren’t exclusive.</a:t>
            </a:r>
            <a:r>
              <a:rPr lang="en-US" baseline="0" dirty="0" smtClean="0"/>
              <a:t> For instance. No wind/no vertical wind needs this assumption OR a dynamics model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556ED4-7DFA-4909-9A34-4E831E644D13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7366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Update plot to current sensors and remove fits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556ED4-7DFA-4909-9A34-4E831E644D13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0698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556ED4-7DFA-4909-9A34-4E831E644D13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897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556ED4-7DFA-4909-9A34-4E831E644D13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0604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Things we haven’t been able to do in the past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556ED4-7DFA-4909-9A34-4E831E644D13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8609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overslide"/>
          <p:cNvPicPr>
            <a:picLocks noChangeAspect="1" noChangeArrowheads="1"/>
          </p:cNvPicPr>
          <p:nvPr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147" name="Rectangle 3"/>
          <p:cNvSpPr>
            <a:spLocks noGrp="1" noChangeArrowheads="1"/>
          </p:cNvSpPr>
          <p:nvPr>
            <p:ph type="ctrTitle" sz="quarter"/>
          </p:nvPr>
        </p:nvSpPr>
        <p:spPr>
          <a:xfrm>
            <a:off x="685800" y="814388"/>
            <a:ext cx="7772400" cy="1470025"/>
          </a:xfrm>
        </p:spPr>
        <p:txBody>
          <a:bodyPr/>
          <a:lstStyle>
            <a:lvl1pPr>
              <a:defRPr i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6148" name="Rectangle 4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371600" y="2538413"/>
            <a:ext cx="6400800" cy="955675"/>
          </a:xfrm>
        </p:spPr>
        <p:txBody>
          <a:bodyPr/>
          <a:lstStyle>
            <a:lvl1pPr marL="0" indent="0" algn="ctr">
              <a:buFontTx/>
              <a:buNone/>
              <a:defRPr sz="2400"/>
            </a:lvl1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948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639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70675" y="471488"/>
            <a:ext cx="2098675" cy="576897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9888" y="471488"/>
            <a:ext cx="6148387" cy="57689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5290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6830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597636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9888" y="1604963"/>
            <a:ext cx="4122737" cy="46355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5025" y="1604963"/>
            <a:ext cx="4124325" cy="46355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3273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3214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3111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105158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586004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428654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nnerslide"/>
          <p:cNvPicPr>
            <a:picLocks noChangeAspect="1" noChangeArrowheads="1"/>
          </p:cNvPicPr>
          <p:nvPr/>
        </p:nvPicPr>
        <p:blipFill>
          <a:blip r:embed="rId13" cstate="email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9888" y="1371600"/>
            <a:ext cx="8399462" cy="463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619125" y="206375"/>
            <a:ext cx="7894638" cy="936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591570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pitchFamily="-65" charset="-128"/>
          <a:cs typeface="ＭＳ Ｐゴシック" pitchFamily="-65" charset="-128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65" charset="0"/>
          <a:ea typeface="ＭＳ Ｐゴシック" pitchFamily="-65" charset="-128"/>
          <a:cs typeface="ＭＳ Ｐゴシック" pitchFamily="-65" charset="-128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65" charset="0"/>
          <a:ea typeface="ＭＳ Ｐゴシック" pitchFamily="-65" charset="-128"/>
          <a:cs typeface="ＭＳ Ｐゴシック" pitchFamily="-65" charset="-128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65" charset="0"/>
          <a:ea typeface="ＭＳ Ｐゴシック" pitchFamily="-65" charset="-128"/>
          <a:cs typeface="ＭＳ Ｐゴシック" pitchFamily="-65" charset="-128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65" charset="0"/>
          <a:ea typeface="ＭＳ Ｐゴシック" pitchFamily="-65" charset="-128"/>
          <a:cs typeface="ＭＳ Ｐゴシック" pitchFamily="-65" charset="-128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65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65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65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65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pitchFamily="-65" charset="-128"/>
          <a:cs typeface="ＭＳ Ｐゴシック" pitchFamily="-65" charset="-128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pitchFamily="-65" charset="-128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pitchFamily="-65" charset="-128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pitchFamily="-65" charset="-128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65" charset="-128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65" charset="-128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65" charset="-128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65" charset="-128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65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microsoft.com/office/2007/relationships/hdphoto" Target="../media/hdphoto3.wdp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microsoft.com/office/2007/relationships/hdphoto" Target="../media/hdphoto5.wdp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Relationship Id="rId5" Type="http://schemas.microsoft.com/office/2007/relationships/hdphoto" Target="../media/hdphoto7.wdp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sz="quarter"/>
          </p:nvPr>
        </p:nvSpPr>
        <p:spPr>
          <a:xfrm>
            <a:off x="685800" y="814388"/>
            <a:ext cx="7772400" cy="3148012"/>
          </a:xfrm>
        </p:spPr>
        <p:txBody>
          <a:bodyPr/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3600" b="1" i="0" dirty="0"/>
              <a:t>Flight Testing Small UAVs for </a:t>
            </a:r>
            <a:r>
              <a:rPr lang="en-US" sz="3600" b="1" i="0" dirty="0" smtClean="0"/>
              <a:t>Performance Estimation</a:t>
            </a:r>
            <a:r>
              <a:rPr lang="en-US" sz="1600" b="1" i="0" dirty="0" smtClean="0"/>
              <a:t/>
            </a:r>
            <a:br>
              <a:rPr lang="en-US" sz="1600" b="1" i="0" dirty="0" smtClean="0"/>
            </a:br>
            <a:endParaRPr lang="en-US" sz="1600" b="1" i="0" dirty="0" smtClean="0"/>
          </a:p>
        </p:txBody>
      </p:sp>
      <p:sp>
        <p:nvSpPr>
          <p:cNvPr id="3" name="Subtitle 2"/>
          <p:cNvSpPr>
            <a:spLocks noGrp="1"/>
          </p:cNvSpPr>
          <p:nvPr>
            <p:ph type="subTitle" sz="quarter" idx="1"/>
          </p:nvPr>
        </p:nvSpPr>
        <p:spPr>
          <a:xfrm>
            <a:off x="1371600" y="4149725"/>
            <a:ext cx="6400800" cy="955675"/>
          </a:xfrm>
        </p:spPr>
        <p:txBody>
          <a:bodyPr/>
          <a:lstStyle/>
          <a:p>
            <a:r>
              <a:rPr lang="en-US" dirty="0" smtClean="0"/>
              <a:t>Adam Chase</a:t>
            </a:r>
            <a:endParaRPr lang="en-US" u="sng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Improving Point Error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Cascaded </a:t>
                </a:r>
                <a:r>
                  <a:rPr lang="en-US" dirty="0" err="1" smtClean="0"/>
                  <a:t>Kalman</a:t>
                </a:r>
                <a:r>
                  <a:rPr lang="en-US" dirty="0" smtClean="0"/>
                  <a:t> filters to improve single-point error</a:t>
                </a:r>
              </a:p>
              <a:p>
                <a:pPr lvl="1"/>
                <a:r>
                  <a:rPr lang="en-US" dirty="0" smtClean="0"/>
                  <a:t>Discrete </a:t>
                </a:r>
                <a:r>
                  <a:rPr lang="en-US" dirty="0" err="1" smtClean="0"/>
                  <a:t>Kalman</a:t>
                </a:r>
                <a:r>
                  <a:rPr lang="en-US" dirty="0" smtClean="0"/>
                  <a:t> filter for Euler angles</a:t>
                </a:r>
              </a:p>
              <a:p>
                <a:pPr lvl="2"/>
                <a:r>
                  <a:rPr lang="en-US" dirty="0" smtClean="0"/>
                  <a:t>Adds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</m:oMath>
                </a14:m>
                <a:r>
                  <a:rPr lang="en-US" dirty="0" smtClean="0"/>
                  <a:t> to required states</a:t>
                </a:r>
              </a:p>
              <a:p>
                <a:pPr marL="914400" lvl="2" indent="0">
                  <a:buNone/>
                </a:pPr>
                <a:endParaRPr lang="en-US" sz="1200" dirty="0" smtClean="0"/>
              </a:p>
              <a:p>
                <a:pPr lvl="1"/>
                <a:r>
                  <a:rPr lang="en-US" dirty="0" smtClean="0"/>
                  <a:t>Extended discrete </a:t>
                </a:r>
                <a:r>
                  <a:rPr lang="en-US" dirty="0" err="1" smtClean="0"/>
                  <a:t>Kalman</a:t>
                </a:r>
                <a:r>
                  <a:rPr lang="en-US" dirty="0" smtClean="0"/>
                  <a:t> filter for wind angles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669" t="-1711" r="-7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302937" y="4404108"/>
                <a:ext cx="6521016" cy="5187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itchFamily="18" charset="0"/>
                          </a:rPr>
                          <m:t>𝛼</m:t>
                        </m:r>
                      </m:e>
                    </m:acc>
                  </m:oMath>
                </a14:m>
                <a:r>
                  <a:rPr lang="en-US" dirty="0" smtClean="0">
                    <a:latin typeface="Cambria Math" pitchFamily="18" charset="0"/>
                    <a:ea typeface="Cambria Math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itchFamily="18" charset="0"/>
                        <a:ea typeface="Cambria Math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itchFamily="18" charset="0"/>
                          </a:rPr>
                          <m:t>𝑉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itchFamily="18" charset="0"/>
                                <a:ea typeface="Cambria Math" pitchFamily="18" charset="0"/>
                              </a:rPr>
                              <m:t>cos</m:t>
                            </m:r>
                          </m:fName>
                          <m:e>
                            <m:r>
                              <a:rPr lang="en-US" b="0" i="1" smtClean="0">
                                <a:latin typeface="Cambria Math" pitchFamily="18" charset="0"/>
                                <a:ea typeface="Cambria Math" pitchFamily="18" charset="0"/>
                              </a:rPr>
                              <m:t>𝛽</m:t>
                            </m:r>
                          </m:e>
                        </m:func>
                      </m:den>
                    </m:f>
                    <m:r>
                      <a:rPr lang="en-US" i="1" smtClean="0">
                        <a:latin typeface="Cambria Math" pitchFamily="18" charset="0"/>
                        <a:ea typeface="Cambria Math" pitchFamily="18" charset="0"/>
                      </a:rPr>
                      <m:t> </m:t>
                    </m:r>
                    <m:r>
                      <a:rPr lang="en-US" i="1">
                        <a:latin typeface="Cambria Math" pitchFamily="18" charset="0"/>
                        <a:ea typeface="Cambria Math" pitchFamily="18" charset="0"/>
                      </a:rPr>
                      <m:t>(−</m:t>
                    </m:r>
                    <m:sSub>
                      <m:sSubPr>
                        <m:ctrlPr>
                          <a:rPr lang="en-US" i="1">
                            <a:latin typeface="Cambria Math" pitchFamily="18" charset="0"/>
                            <a:ea typeface="Cambria Math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itchFamily="18" charset="0"/>
                            <a:ea typeface="Cambria Math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 pitchFamily="18" charset="0"/>
                            <a:ea typeface="Cambria Math" pitchFamily="18" charset="0"/>
                          </a:rPr>
                          <m:t>𝑥</m:t>
                        </m:r>
                      </m:sub>
                    </m:sSub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  <a:ea typeface="Cambria Math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itchFamily="18" charset="0"/>
                            <a:ea typeface="Cambria Math" pitchFamily="18" charset="0"/>
                          </a:rPr>
                          <m:t>sin</m:t>
                        </m:r>
                      </m:fName>
                      <m:e>
                        <m:r>
                          <a:rPr lang="en-US" i="1">
                            <a:latin typeface="Cambria Math" pitchFamily="18" charset="0"/>
                            <a:ea typeface="Cambria Math" pitchFamily="18" charset="0"/>
                          </a:rPr>
                          <m:t>𝛼</m:t>
                        </m:r>
                        <m:r>
                          <a:rPr lang="en-US" i="1">
                            <a:latin typeface="Cambria Math" pitchFamily="18" charset="0"/>
                            <a:ea typeface="Cambria Math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latin typeface="Cambria Math" pitchFamily="18" charset="0"/>
                                <a:ea typeface="Cambria Math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itchFamily="18" charset="0"/>
                                <a:ea typeface="Cambria Math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i="1">
                                <a:latin typeface="Cambria Math" pitchFamily="18" charset="0"/>
                                <a:ea typeface="Cambria Math" pitchFamily="18" charset="0"/>
                              </a:rPr>
                              <m:t>𝑧</m:t>
                            </m:r>
                          </m:sub>
                        </m:sSub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itchFamily="18" charset="0"/>
                                <a:ea typeface="Cambria Math" pitchFamily="18" charset="0"/>
                              </a:rPr>
                              <m:t>cos</m:t>
                            </m:r>
                          </m:fName>
                          <m:e>
                            <m:r>
                              <a:rPr lang="en-US" i="1">
                                <a:latin typeface="Cambria Math" pitchFamily="18" charset="0"/>
                                <a:ea typeface="Cambria Math" pitchFamily="18" charset="0"/>
                              </a:rPr>
                              <m:t>𝛼</m:t>
                            </m:r>
                            <m:r>
                              <a:rPr lang="en-US" i="1">
                                <a:latin typeface="Cambria Math" pitchFamily="18" charset="0"/>
                                <a:ea typeface="Cambria Math" pitchFamily="18" charset="0"/>
                              </a:rPr>
                              <m:t>)+</m:t>
                            </m:r>
                            <m:r>
                              <a:rPr lang="en-US" i="1">
                                <a:latin typeface="Cambria Math" pitchFamily="18" charset="0"/>
                                <a:ea typeface="Cambria Math" pitchFamily="18" charset="0"/>
                              </a:rPr>
                              <m:t>𝑞</m:t>
                            </m:r>
                            <m:r>
                              <a:rPr lang="en-US" i="1">
                                <a:latin typeface="Cambria Math" pitchFamily="18" charset="0"/>
                                <a:ea typeface="Cambria Math" pitchFamily="18" charset="0"/>
                              </a:rPr>
                              <m:t> −(</m:t>
                            </m:r>
                            <m:r>
                              <a:rPr lang="en-US" i="1">
                                <a:latin typeface="Cambria Math" pitchFamily="18" charset="0"/>
                                <a:ea typeface="Cambria Math" pitchFamily="18" charset="0"/>
                              </a:rPr>
                              <m:t>𝑝</m:t>
                            </m:r>
                            <m:func>
                              <m:funcPr>
                                <m:ctrlPr>
                                  <a:rPr lang="en-US" i="1">
                                    <a:latin typeface="Cambria Math" pitchFamily="18" charset="0"/>
                                    <a:ea typeface="Cambria Math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itchFamily="18" charset="0"/>
                                    <a:ea typeface="Cambria Math" pitchFamily="18" charset="0"/>
                                  </a:rPr>
                                  <m:t>cos</m:t>
                                </m:r>
                              </m:fName>
                              <m:e>
                                <m:r>
                                  <a:rPr lang="en-US" i="1">
                                    <a:latin typeface="Cambria Math" pitchFamily="18" charset="0"/>
                                    <a:ea typeface="Cambria Math" pitchFamily="18" charset="0"/>
                                  </a:rPr>
                                  <m:t>𝛼</m:t>
                                </m:r>
                                <m:r>
                                  <a:rPr lang="en-US" i="1">
                                    <a:latin typeface="Cambria Math" pitchFamily="18" charset="0"/>
                                    <a:ea typeface="Cambria Math" pitchFamily="18" charset="0"/>
                                  </a:rPr>
                                  <m:t>+</m:t>
                                </m:r>
                                <m:r>
                                  <a:rPr lang="en-US" i="1">
                                    <a:latin typeface="Cambria Math" pitchFamily="18" charset="0"/>
                                    <a:ea typeface="Cambria Math" pitchFamily="18" charset="0"/>
                                  </a:rPr>
                                  <m:t>𝑟</m:t>
                                </m:r>
                                <m:func>
                                  <m:funcPr>
                                    <m:ctrlPr>
                                      <a:rPr lang="en-US" i="1">
                                        <a:latin typeface="Cambria Math" pitchFamily="18" charset="0"/>
                                        <a:ea typeface="Cambria Math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itchFamily="18" charset="0"/>
                                        <a:ea typeface="Cambria Math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US" i="1">
                                        <a:latin typeface="Cambria Math" pitchFamily="18" charset="0"/>
                                        <a:ea typeface="Cambria Math" pitchFamily="18" charset="0"/>
                                      </a:rPr>
                                      <m:t>𝛼</m:t>
                                    </m:r>
                                    <m:r>
                                      <a:rPr lang="en-US" i="1">
                                        <a:latin typeface="Cambria Math" pitchFamily="18" charset="0"/>
                                        <a:ea typeface="Cambria Math" pitchFamily="18" charset="0"/>
                                      </a:rPr>
                                      <m:t>)</m:t>
                                    </m:r>
                                    <m:func>
                                      <m:funcPr>
                                        <m:ctrlPr>
                                          <a:rPr lang="en-US" i="1">
                                            <a:latin typeface="Cambria Math" pitchFamily="18" charset="0"/>
                                            <a:ea typeface="Cambria Math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>
                                            <a:latin typeface="Cambria Math" pitchFamily="18" charset="0"/>
                                            <a:ea typeface="Cambria Math" pitchFamily="18" charset="0"/>
                                          </a:rPr>
                                          <m:t>tan</m:t>
                                        </m:r>
                                      </m:fName>
                                      <m:e>
                                        <m:r>
                                          <a:rPr lang="en-US" i="1">
                                            <a:latin typeface="Cambria Math" pitchFamily="18" charset="0"/>
                                            <a:ea typeface="Cambria Math" pitchFamily="18" charset="0"/>
                                          </a:rPr>
                                          <m:t>𝛽</m:t>
                                        </m:r>
                                      </m:e>
                                    </m:func>
                                  </m:e>
                                </m:func>
                              </m:e>
                            </m:func>
                          </m:e>
                        </m:func>
                      </m:e>
                    </m:func>
                  </m:oMath>
                </a14:m>
                <a:endParaRPr lang="en-US" dirty="0">
                  <a:latin typeface="Cambria Math" pitchFamily="18" charset="0"/>
                  <a:ea typeface="Cambria Math" pitchFamily="18" charset="0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2937" y="4404108"/>
                <a:ext cx="6521016" cy="518732"/>
              </a:xfrm>
              <a:prstGeom prst="rect">
                <a:avLst/>
              </a:prstGeom>
              <a:blipFill rotWithShape="1">
                <a:blip r:embed="rId3"/>
                <a:stretch>
                  <a:fillRect b="-58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031132" y="5100535"/>
                <a:ext cx="7064626" cy="6127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/>
                            </a:rPr>
                            <m:t>𝛽</m:t>
                          </m:r>
                        </m:e>
                      </m:acc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𝑉</m:t>
                          </m:r>
                        </m:den>
                      </m:f>
                      <m:r>
                        <a:rPr lang="en-US" b="0" i="1" smtClean="0">
                          <a:latin typeface="Cambria Math"/>
                        </a:rPr>
                        <m:t>(−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𝑥</m:t>
                          </m:r>
                        </m:sub>
                      </m:sSub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/>
                            </a:rPr>
                            <m:t>cos</m:t>
                          </m:r>
                        </m:fName>
                        <m:e>
                          <m:r>
                            <a:rPr lang="en-US" b="0" i="1" smtClean="0">
                              <a:latin typeface="Cambria Math"/>
                            </a:rPr>
                            <m:t>𝛼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𝛽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𝑦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𝛽</m:t>
                                  </m:r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/>
                                        </a:rPr>
                                        <m:t>𝑧</m:t>
                                      </m:r>
                                    </m:sub>
                                  </m:sSub>
                                  <m:func>
                                    <m:func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r>
                                        <a:rPr lang="en-US" b="0" i="1" smtClean="0">
                                          <a:latin typeface="Cambria Math"/>
                                        </a:rPr>
                                        <m:t>𝛼</m:t>
                                      </m:r>
                                      <m:func>
                                        <m:func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b="0" i="0" smtClean="0">
                                              <a:latin typeface="Cambria Math"/>
                                            </a:rPr>
                                            <m:t>sin</m:t>
                                          </m:r>
                                        </m:fName>
                                        <m:e>
                                          <m:r>
                                            <a:rPr lang="en-US" b="0" i="1" smtClean="0">
                                              <a:latin typeface="Cambria Math"/>
                                            </a:rPr>
                                            <m:t>𝛽</m:t>
                                          </m:r>
                                          <m:r>
                                            <a:rPr lang="en-US" b="0" i="1" smtClean="0">
                                              <a:latin typeface="Cambria Math"/>
                                            </a:rPr>
                                            <m:t>)+</m:t>
                                          </m:r>
                                          <m:r>
                                            <a:rPr lang="en-US" b="0" i="1" smtClean="0">
                                              <a:latin typeface="Cambria Math"/>
                                            </a:rPr>
                                            <m:t>𝑝</m:t>
                                          </m:r>
                                          <m:func>
                                            <m:func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b="0" i="0" smtClean="0">
                                                  <a:latin typeface="Cambria Math"/>
                                                </a:rPr>
                                                <m:t>sin</m:t>
                                              </m:r>
                                            </m:fName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/>
                                                </a:rPr>
                                                <m:t>𝛼</m:t>
                                              </m:r>
                                              <m:r>
                                                <a:rPr lang="en-US" b="0" i="1" smtClean="0">
                                                  <a:latin typeface="Cambria Math"/>
                                                </a:rPr>
                                                <m:t> −</m:t>
                                              </m:r>
                                              <m:r>
                                                <a:rPr lang="en-US" b="0" i="1" smtClean="0">
                                                  <a:latin typeface="Cambria Math"/>
                                                </a:rPr>
                                                <m:t>𝑟</m:t>
                                              </m:r>
                                              <m:func>
                                                <m:funcPr>
                                                  <m:ctrlP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uncPr>
                                                <m:fName>
                                                  <m:r>
                                                    <m:rPr>
                                                      <m:sty m:val="p"/>
                                                    </m:rPr>
                                                    <a:rPr lang="en-US" b="0" i="0" smtClean="0">
                                                      <a:latin typeface="Cambria Math"/>
                                                    </a:rPr>
                                                    <m:t>cos</m:t>
                                                  </m:r>
                                                </m:fName>
                                                <m:e>
                                                  <m:r>
                                                    <a:rPr lang="en-US" b="0" i="1" smtClean="0">
                                                      <a:latin typeface="Cambria Math"/>
                                                    </a:rPr>
                                                    <m:t>𝛼</m:t>
                                                  </m:r>
                                                </m:e>
                                              </m:func>
                                            </m:e>
                                          </m:func>
                                        </m:e>
                                      </m:func>
                                    </m:e>
                                  </m:func>
                                </m:e>
                              </m:func>
                            </m:e>
                          </m:func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1132" y="5100535"/>
                <a:ext cx="7064626" cy="612796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59872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 Required Sensors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81000" y="1219200"/>
                <a:ext cx="8399462" cy="4635500"/>
              </a:xfrm>
            </p:spPr>
            <p:txBody>
              <a:bodyPr/>
              <a:lstStyle/>
              <a:p>
                <a:r>
                  <a:rPr lang="en-US" dirty="0" smtClean="0"/>
                  <a:t>Required state with filters:</a:t>
                </a:r>
              </a:p>
              <a:p>
                <a:pPr marL="0" indent="0">
                  <a:buNone/>
                </a:pPr>
                <a:endParaRPr lang="en-US" sz="160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acc>
                                <m:accPr>
                                  <m:chr m:val="̅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𝑞</m:t>
                                  </m:r>
                                </m:e>
                              </m:acc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acc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r>
                  <a:rPr lang="en-US" dirty="0" smtClean="0"/>
                  <a:t>Corresponding sensors:</a:t>
                </a:r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en-US" dirty="0" smtClean="0"/>
                  <a:t>5-hole probe</a:t>
                </a:r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en-US" dirty="0" smtClean="0"/>
                  <a:t>3 differential pressure sensors</a:t>
                </a:r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en-US" dirty="0" smtClean="0"/>
                  <a:t>3-axis compass/magnetometer</a:t>
                </a:r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en-US" dirty="0" smtClean="0"/>
                  <a:t>3-axis accelerometer</a:t>
                </a:r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en-US" dirty="0" smtClean="0"/>
                  <a:t>Postal scale</a:t>
                </a:r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en-US" b="1" dirty="0" smtClean="0"/>
                  <a:t>3-axis gyroscope</a:t>
                </a:r>
              </a:p>
              <a:p>
                <a:pPr marL="971550" lvl="1" indent="-514350">
                  <a:buFont typeface="+mj-lt"/>
                  <a:buAutoNum type="arabicPeriod"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1000" y="1219200"/>
                <a:ext cx="8399462" cy="4635500"/>
              </a:xfrm>
              <a:blipFill rotWithShape="1">
                <a:blip r:embed="rId2"/>
                <a:stretch>
                  <a:fillRect l="-1670" t="-1711" b="-119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34858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Simulation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5029200"/>
          </a:xfrm>
        </p:spPr>
        <p:txBody>
          <a:bodyPr/>
          <a:lstStyle/>
          <a:p>
            <a:r>
              <a:rPr lang="en-US" sz="2800" dirty="0" smtClean="0"/>
              <a:t>Built-in DHC-2 Beaver 6DOF Simulink model</a:t>
            </a:r>
          </a:p>
          <a:p>
            <a:r>
              <a:rPr lang="en-US" sz="2800" dirty="0"/>
              <a:t>Based on curve fits to flight test data</a:t>
            </a:r>
          </a:p>
          <a:p>
            <a:r>
              <a:rPr lang="en-US" sz="2800" dirty="0" smtClean="0"/>
              <a:t>Non-linear forces and moments</a:t>
            </a:r>
          </a:p>
          <a:p>
            <a:r>
              <a:rPr lang="en-US" sz="2800" dirty="0" smtClean="0"/>
              <a:t>Partially connected to Flight Gear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843" y="3276600"/>
            <a:ext cx="4504357" cy="2514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800" y="3276600"/>
            <a:ext cx="3211795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912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Simulator Modifications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/>
              <a:t>Scaled mass and </a:t>
            </a:r>
            <a:r>
              <a:rPr lang="en-US" sz="1800" dirty="0" smtClean="0"/>
              <a:t>moments </a:t>
            </a:r>
            <a:r>
              <a:rPr lang="en-US" sz="1800" dirty="0"/>
              <a:t>of inertia </a:t>
            </a:r>
            <a:r>
              <a:rPr lang="en-US" sz="1800" dirty="0" smtClean="0"/>
              <a:t>to R/C aircraft</a:t>
            </a:r>
            <a:endParaRPr lang="en-US" sz="1800" dirty="0"/>
          </a:p>
          <a:p>
            <a:r>
              <a:rPr lang="en-US" sz="1800" dirty="0" smtClean="0"/>
              <a:t>Replaced aero forces with drag polar</a:t>
            </a:r>
          </a:p>
          <a:p>
            <a:r>
              <a:rPr lang="en-US" sz="1800" dirty="0" smtClean="0"/>
              <a:t>Removed engine forces and moments</a:t>
            </a:r>
          </a:p>
          <a:p>
            <a:r>
              <a:rPr lang="en-US" sz="1800" dirty="0" smtClean="0"/>
              <a:t>Improved Flight Gear visualization</a:t>
            </a:r>
            <a:endParaRPr lang="en-US" sz="1800" dirty="0"/>
          </a:p>
          <a:p>
            <a:r>
              <a:rPr lang="en-US" sz="1800" dirty="0" smtClean="0"/>
              <a:t>Output required state to workspace for comparison to estimate</a:t>
            </a:r>
            <a:endParaRPr lang="en-US" sz="1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1447" y="3048000"/>
            <a:ext cx="5001638" cy="322686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590800" y="4661432"/>
            <a:ext cx="3581400" cy="161343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154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Result: No Added Noise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1676400"/>
            <a:ext cx="5502555" cy="4122406"/>
          </a:xfrm>
          <a:ln>
            <a:solidFill>
              <a:schemeClr val="tx1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457200" y="1137684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Verified equations of motion match the simulated dynamics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0912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Fit with Noise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770" y="1295400"/>
            <a:ext cx="6527430" cy="4890222"/>
          </a:xfr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40256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Accuracy of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0" y="1143000"/>
            <a:ext cx="8399462" cy="4635500"/>
          </a:xfrm>
        </p:spPr>
        <p:txBody>
          <a:bodyPr/>
          <a:lstStyle/>
          <a:p>
            <a:r>
              <a:rPr lang="en-US" sz="2000" dirty="0"/>
              <a:t> Actual coefficients </a:t>
            </a:r>
            <a:r>
              <a:rPr lang="en-US" sz="2000" dirty="0" smtClean="0"/>
              <a:t>[K2 K1 CD0]: </a:t>
            </a:r>
            <a:endParaRPr lang="en-US" sz="2000" dirty="0"/>
          </a:p>
          <a:p>
            <a:pPr marL="0" indent="0">
              <a:buNone/>
            </a:pPr>
            <a:r>
              <a:rPr lang="en-US" sz="2000" dirty="0"/>
              <a:t>         0.0493          0.0000          </a:t>
            </a:r>
            <a:r>
              <a:rPr lang="en-US" sz="2000" dirty="0" smtClean="0"/>
              <a:t>0.0300</a:t>
            </a:r>
            <a:endParaRPr lang="en-US" sz="2000" dirty="0"/>
          </a:p>
          <a:p>
            <a:r>
              <a:rPr lang="en-US" sz="2000" dirty="0"/>
              <a:t> Estimated coefficients : </a:t>
            </a:r>
          </a:p>
          <a:p>
            <a:pPr marL="0" indent="0">
              <a:buNone/>
            </a:pPr>
            <a:r>
              <a:rPr lang="en-US" sz="2000" dirty="0"/>
              <a:t>         0.0512         -0.0055          </a:t>
            </a:r>
            <a:r>
              <a:rPr lang="en-US" sz="2000" dirty="0" smtClean="0"/>
              <a:t>0.0316</a:t>
            </a:r>
            <a:endParaRPr lang="en-US" sz="2000" dirty="0"/>
          </a:p>
          <a:p>
            <a:r>
              <a:rPr lang="en-US" sz="2000" dirty="0"/>
              <a:t> Estimated coefficients using '</a:t>
            </a:r>
            <a:r>
              <a:rPr lang="en-US" sz="2000" dirty="0" err="1"/>
              <a:t>robustfit</a:t>
            </a:r>
            <a:r>
              <a:rPr lang="en-US" sz="2000" dirty="0"/>
              <a:t>' function: </a:t>
            </a:r>
          </a:p>
          <a:p>
            <a:pPr marL="0" indent="0">
              <a:buNone/>
            </a:pPr>
            <a:r>
              <a:rPr lang="en-US" sz="2000" dirty="0"/>
              <a:t>         0.0488         -0.0023          </a:t>
            </a:r>
            <a:r>
              <a:rPr lang="en-US" sz="2000" dirty="0" smtClean="0"/>
              <a:t>0.0310</a:t>
            </a:r>
            <a:endParaRPr lang="en-US" sz="2000" dirty="0"/>
          </a:p>
          <a:p>
            <a:r>
              <a:rPr lang="en-US" sz="2000" dirty="0"/>
              <a:t> 95.0% CI from 'regress' function : </a:t>
            </a:r>
          </a:p>
          <a:p>
            <a:pPr marL="0" indent="0">
              <a:buNone/>
            </a:pPr>
            <a:r>
              <a:rPr lang="en-US" sz="2000" dirty="0"/>
              <a:t>   0.0522/0.0503         -0.0045/-0.0065          </a:t>
            </a:r>
            <a:r>
              <a:rPr lang="en-US" sz="2000" dirty="0" smtClean="0"/>
              <a:t>0.0320/0.0313</a:t>
            </a:r>
            <a:endParaRPr lang="en-US" sz="2000" dirty="0"/>
          </a:p>
          <a:p>
            <a:r>
              <a:rPr lang="en-US" sz="2000" dirty="0"/>
              <a:t> 95% CI from '</a:t>
            </a:r>
            <a:r>
              <a:rPr lang="en-US" sz="2000" dirty="0" err="1"/>
              <a:t>robustfit</a:t>
            </a:r>
            <a:r>
              <a:rPr lang="en-US" sz="2000" dirty="0"/>
              <a:t>' function : </a:t>
            </a:r>
          </a:p>
          <a:p>
            <a:pPr marL="0" indent="0">
              <a:buNone/>
            </a:pPr>
            <a:r>
              <a:rPr lang="en-US" sz="2000" dirty="0"/>
              <a:t>   0.0497/0.0480         -0.0014/-0.0032          </a:t>
            </a:r>
            <a:r>
              <a:rPr lang="en-US" sz="2000" dirty="0" smtClean="0"/>
              <a:t>0.0313/0.0307</a:t>
            </a:r>
            <a:endParaRPr lang="en-US" sz="2000" dirty="0"/>
          </a:p>
          <a:p>
            <a:r>
              <a:rPr lang="en-US" sz="2000" dirty="0"/>
              <a:t> Percent error in estimated coefficients: </a:t>
            </a:r>
          </a:p>
          <a:p>
            <a:pPr marL="0" indent="0">
              <a:buNone/>
            </a:pPr>
            <a:r>
              <a:rPr lang="en-US" sz="2000" dirty="0"/>
              <a:t>        </a:t>
            </a:r>
            <a:r>
              <a:rPr lang="en-US" sz="2000" dirty="0" smtClean="0"/>
              <a:t>3.7120         0.5498         5.2035</a:t>
            </a:r>
            <a:endParaRPr lang="en-US" sz="2000" dirty="0"/>
          </a:p>
          <a:p>
            <a:r>
              <a:rPr lang="en-US" sz="2000" dirty="0"/>
              <a:t> Percent error in estimated coefficients from '</a:t>
            </a:r>
            <a:r>
              <a:rPr lang="en-US" sz="2000" dirty="0" err="1"/>
              <a:t>robustfit</a:t>
            </a:r>
            <a:r>
              <a:rPr lang="en-US" sz="2000" dirty="0"/>
              <a:t>': </a:t>
            </a:r>
          </a:p>
          <a:p>
            <a:pPr marL="0" indent="0">
              <a:buNone/>
            </a:pPr>
            <a:r>
              <a:rPr lang="en-US" sz="2000" dirty="0"/>
              <a:t>         </a:t>
            </a:r>
            <a:r>
              <a:rPr lang="en-US" sz="2000" dirty="0" smtClean="0"/>
              <a:t>-1.0104         0.2338         3.1762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179619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Sensor Selection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0999" y="1143000"/>
            <a:ext cx="8132763" cy="4876800"/>
          </a:xfrm>
        </p:spPr>
        <p:txBody>
          <a:bodyPr/>
          <a:lstStyle/>
          <a:p>
            <a:r>
              <a:rPr lang="en-US" sz="2800" dirty="0" smtClean="0"/>
              <a:t>Honeywell </a:t>
            </a:r>
            <a:r>
              <a:rPr lang="en-US" sz="2800" dirty="0" smtClean="0"/>
              <a:t>HMR2300 Magnetometer</a:t>
            </a:r>
            <a:endParaRPr lang="en-US" sz="2800" dirty="0" smtClean="0"/>
          </a:p>
          <a:p>
            <a:pPr lvl="1"/>
            <a:r>
              <a:rPr lang="en-US" sz="2400" dirty="0" smtClean="0"/>
              <a:t>0.2</a:t>
            </a:r>
            <a:r>
              <a:rPr lang="en-US" sz="2400" baseline="30000" dirty="0" smtClean="0"/>
              <a:t>o </a:t>
            </a:r>
            <a:r>
              <a:rPr lang="en-US" sz="2400" dirty="0" smtClean="0"/>
              <a:t>pitch</a:t>
            </a:r>
            <a:r>
              <a:rPr lang="en-US" sz="2400" dirty="0"/>
              <a:t>, </a:t>
            </a:r>
            <a:r>
              <a:rPr lang="en-US" sz="2400" dirty="0" smtClean="0"/>
              <a:t>0.1</a:t>
            </a:r>
            <a:r>
              <a:rPr lang="en-US" sz="2400" baseline="30000" dirty="0" smtClean="0"/>
              <a:t>o  </a:t>
            </a:r>
            <a:r>
              <a:rPr lang="en-US" sz="2400" dirty="0" smtClean="0"/>
              <a:t>roll</a:t>
            </a:r>
            <a:endParaRPr lang="en-US" sz="2400" baseline="30000" dirty="0" smtClean="0"/>
          </a:p>
          <a:p>
            <a:pPr lvl="1"/>
            <a:r>
              <a:rPr lang="en-US" sz="2400" dirty="0" smtClean="0"/>
              <a:t>5V board</a:t>
            </a:r>
          </a:p>
          <a:p>
            <a:pPr lvl="1"/>
            <a:r>
              <a:rPr lang="en-US" sz="2400" dirty="0" smtClean="0"/>
              <a:t>UART interface</a:t>
            </a:r>
          </a:p>
          <a:p>
            <a:pPr marL="457200" lvl="1" indent="0">
              <a:buNone/>
            </a:pPr>
            <a:endParaRPr lang="en-US" sz="2400" dirty="0"/>
          </a:p>
          <a:p>
            <a:r>
              <a:rPr lang="en-US" dirty="0" err="1" smtClean="0"/>
              <a:t>Invense</a:t>
            </a:r>
            <a:r>
              <a:rPr lang="en-US" dirty="0" smtClean="0"/>
              <a:t> ITG-3200 rate gyro</a:t>
            </a:r>
          </a:p>
          <a:p>
            <a:pPr lvl="1"/>
            <a:r>
              <a:rPr lang="en-US" sz="2400" dirty="0" smtClean="0"/>
              <a:t>0.38 </a:t>
            </a:r>
            <a:r>
              <a:rPr lang="en-US" sz="2400" baseline="30000" dirty="0" smtClean="0"/>
              <a:t>o</a:t>
            </a:r>
            <a:r>
              <a:rPr lang="en-US" sz="2400" dirty="0"/>
              <a:t>/s </a:t>
            </a:r>
            <a:r>
              <a:rPr lang="en-US" sz="2400" dirty="0" smtClean="0"/>
              <a:t>- </a:t>
            </a:r>
            <a:r>
              <a:rPr lang="en-US" sz="2400" dirty="0" err="1" smtClean="0"/>
              <a:t>rms</a:t>
            </a:r>
            <a:endParaRPr lang="en-US" sz="2400" dirty="0"/>
          </a:p>
          <a:p>
            <a:pPr lvl="1"/>
            <a:r>
              <a:rPr lang="en-US" sz="2400" dirty="0" smtClean="0"/>
              <a:t>3.3V board</a:t>
            </a:r>
          </a:p>
          <a:p>
            <a:pPr lvl="1"/>
            <a:r>
              <a:rPr lang="en-US" sz="2400" dirty="0" smtClean="0"/>
              <a:t>I</a:t>
            </a:r>
            <a:r>
              <a:rPr lang="en-US" sz="2400" baseline="30000" dirty="0" smtClean="0"/>
              <a:t>2</a:t>
            </a:r>
            <a:r>
              <a:rPr lang="en-US" sz="2400" dirty="0" smtClean="0"/>
              <a:t>C interface</a:t>
            </a:r>
            <a:endParaRPr lang="en-US" sz="2400" dirty="0"/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3138" y="259717"/>
            <a:ext cx="4719662" cy="471966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backgroundMark x1="22274" y1="53364" x2="22274" y2="5336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0" y="4076700"/>
            <a:ext cx="2743200" cy="2743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172200" y="1762124"/>
            <a:ext cx="27494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Size: </a:t>
            </a:r>
          </a:p>
          <a:p>
            <a:r>
              <a:rPr lang="en-US" dirty="0" smtClean="0"/>
              <a:t>1.96 x 1.65 x 0.52 inches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909893" y="4727575"/>
            <a:ext cx="2505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Size: 0.7 x 0.55 inches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0912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Sensor Selection (cont’d)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80999" y="1143000"/>
                <a:ext cx="8132763" cy="4876800"/>
              </a:xfrm>
            </p:spPr>
            <p:txBody>
              <a:bodyPr/>
              <a:lstStyle/>
              <a:p>
                <a:r>
                  <a:rPr lang="en-US" sz="2800" dirty="0" smtClean="0"/>
                  <a:t>Analog Devices ADXL362</a:t>
                </a:r>
              </a:p>
              <a:p>
                <a:pPr lvl="1"/>
                <a:r>
                  <a:rPr lang="en-US" sz="2400" dirty="0" smtClean="0"/>
                  <a:t>1 mg/LSB, 175</a:t>
                </a:r>
                <a:r>
                  <a:rPr lang="el-GR" sz="2400" dirty="0" smtClean="0"/>
                  <a:t>μ</a:t>
                </a:r>
                <a:r>
                  <a:rPr lang="en-US" sz="2400" dirty="0" smtClean="0"/>
                  <a:t>g/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400" b="0" i="1" smtClean="0">
                            <a:latin typeface="Cambria Math"/>
                          </a:rPr>
                          <m:t>𝐻𝑧</m:t>
                        </m:r>
                      </m:e>
                    </m:rad>
                  </m:oMath>
                </a14:m>
                <a:endParaRPr lang="en-US" sz="2400" dirty="0" smtClean="0"/>
              </a:p>
              <a:p>
                <a:pPr lvl="1"/>
                <a:r>
                  <a:rPr lang="en-US" sz="2400" dirty="0" smtClean="0"/>
                  <a:t>3.3V board</a:t>
                </a:r>
              </a:p>
              <a:p>
                <a:pPr lvl="1"/>
                <a:r>
                  <a:rPr lang="en-US" sz="2400" dirty="0" smtClean="0"/>
                  <a:t>SPI interface</a:t>
                </a:r>
              </a:p>
              <a:p>
                <a:pPr marL="457200" lvl="1" indent="0">
                  <a:buNone/>
                </a:pPr>
                <a:endParaRPr lang="en-US" sz="2400" dirty="0"/>
              </a:p>
              <a:p>
                <a:r>
                  <a:rPr lang="en-US" dirty="0" smtClean="0"/>
                  <a:t>3x All </a:t>
                </a:r>
                <a:r>
                  <a:rPr lang="en-US" dirty="0" smtClean="0"/>
                  <a:t>Sensors </a:t>
                </a:r>
                <a:r>
                  <a:rPr lang="en-US" dirty="0"/>
                  <a:t>5 </a:t>
                </a:r>
                <a:r>
                  <a:rPr lang="en-US" dirty="0" smtClean="0"/>
                  <a:t>INCH-D-DO </a:t>
                </a:r>
                <a:r>
                  <a:rPr lang="en-US" dirty="0" smtClean="0"/>
                  <a:t>Diff. Press.</a:t>
                </a:r>
              </a:p>
              <a:p>
                <a:pPr lvl="1"/>
                <a:r>
                  <a:rPr lang="en-US" sz="2400" dirty="0" smtClean="0"/>
                  <a:t>0.25% FS</a:t>
                </a:r>
                <a:endParaRPr lang="en-US" sz="2400" dirty="0"/>
              </a:p>
              <a:p>
                <a:pPr lvl="1"/>
                <a:r>
                  <a:rPr lang="en-US" sz="2400" dirty="0" smtClean="0"/>
                  <a:t>5V</a:t>
                </a:r>
              </a:p>
              <a:p>
                <a:pPr lvl="1"/>
                <a:r>
                  <a:rPr lang="en-US" sz="2400" dirty="0" smtClean="0"/>
                  <a:t>SPI</a:t>
                </a:r>
                <a:endParaRPr lang="en-US" sz="2400" dirty="0"/>
              </a:p>
              <a:p>
                <a:pPr lvl="1"/>
                <a:endParaRPr lang="en-US" sz="2400" dirty="0"/>
              </a:p>
              <a:p>
                <a:endParaRPr lang="en-US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0999" y="1143000"/>
                <a:ext cx="8132763" cy="4876800"/>
              </a:xfrm>
              <a:blipFill rotWithShape="0">
                <a:blip r:embed="rId3"/>
                <a:stretch>
                  <a:fillRect l="-1648" t="-1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7380" y="1524000"/>
            <a:ext cx="2438400" cy="24384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913163" y="1447800"/>
            <a:ext cx="2441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Size: 0.55x 0.6 inches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695155" y="4705866"/>
            <a:ext cx="3070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Size: 1.08 x 1.0 x 1.1 inches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0055" y="3962400"/>
            <a:ext cx="2705100" cy="270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711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6675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1349" y="1388896"/>
            <a:ext cx="3633035" cy="279743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Sensor Selection (cont’d)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0999" y="1143000"/>
            <a:ext cx="8132763" cy="4876800"/>
          </a:xfrm>
        </p:spPr>
        <p:txBody>
          <a:bodyPr/>
          <a:lstStyle/>
          <a:p>
            <a:r>
              <a:rPr lang="en-US" sz="2800" dirty="0" err="1" smtClean="0"/>
              <a:t>adaFruit</a:t>
            </a:r>
            <a:r>
              <a:rPr lang="en-US" sz="2800" dirty="0" smtClean="0"/>
              <a:t> </a:t>
            </a:r>
            <a:r>
              <a:rPr lang="en-US" sz="2800" dirty="0" err="1" smtClean="0"/>
              <a:t>microSD</a:t>
            </a:r>
            <a:r>
              <a:rPr lang="en-US" sz="2800" dirty="0" smtClean="0"/>
              <a:t> Card Shield</a:t>
            </a:r>
          </a:p>
          <a:p>
            <a:pPr lvl="1"/>
            <a:r>
              <a:rPr lang="en-US" sz="2400" dirty="0" smtClean="0"/>
              <a:t>FAT32 capable</a:t>
            </a:r>
          </a:p>
          <a:p>
            <a:pPr lvl="2"/>
            <a:r>
              <a:rPr lang="en-US" sz="2000" dirty="0" smtClean="0"/>
              <a:t>Max 4GB file size</a:t>
            </a:r>
          </a:p>
          <a:p>
            <a:pPr lvl="1"/>
            <a:r>
              <a:rPr lang="en-US" sz="2400" dirty="0" smtClean="0"/>
              <a:t>3.3V board</a:t>
            </a:r>
          </a:p>
          <a:p>
            <a:pPr lvl="1"/>
            <a:r>
              <a:rPr lang="en-US" sz="2400" dirty="0" smtClean="0"/>
              <a:t>SPI interface</a:t>
            </a:r>
          </a:p>
          <a:p>
            <a:pPr marL="457200" lvl="1" indent="0">
              <a:buNone/>
            </a:pPr>
            <a:endParaRPr lang="en-US" sz="2400" dirty="0"/>
          </a:p>
          <a:p>
            <a:r>
              <a:rPr lang="en-US" dirty="0" smtClean="0"/>
              <a:t>Logic Level Converter</a:t>
            </a:r>
          </a:p>
          <a:p>
            <a:pPr lvl="1"/>
            <a:r>
              <a:rPr lang="en-US" sz="2400" dirty="0" smtClean="0"/>
              <a:t>Converts 5V sensors to 3.3V</a:t>
            </a:r>
          </a:p>
          <a:p>
            <a:pPr lvl="1"/>
            <a:r>
              <a:rPr lang="en-US" sz="2400" dirty="0" smtClean="0"/>
              <a:t>2 bi-directional channels</a:t>
            </a:r>
            <a:endParaRPr lang="en-US" sz="2400" dirty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6207332" y="1491734"/>
            <a:ext cx="26212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Size: </a:t>
            </a:r>
          </a:p>
          <a:p>
            <a:r>
              <a:rPr lang="en-US" dirty="0" smtClean="0"/>
              <a:t>1.25 x 1.0 x 0.15 inches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461626" y="4727575"/>
            <a:ext cx="2377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Size: 0.5 x 0.6 inches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167" b="94167" l="3667" r="9633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6195" y="4267199"/>
            <a:ext cx="2619375" cy="261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652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066800"/>
            <a:ext cx="8153400" cy="5105400"/>
          </a:xfrm>
        </p:spPr>
        <p:txBody>
          <a:bodyPr/>
          <a:lstStyle/>
          <a:p>
            <a:r>
              <a:rPr lang="en-US" sz="2400" dirty="0" smtClean="0"/>
              <a:t>Wind tunnel access limited</a:t>
            </a:r>
          </a:p>
          <a:p>
            <a:pPr lvl="1"/>
            <a:r>
              <a:rPr lang="en-US" sz="1800" dirty="0" smtClean="0"/>
              <a:t>Full-scale testing often unavailable</a:t>
            </a:r>
          </a:p>
          <a:p>
            <a:r>
              <a:rPr lang="en-US" sz="2400" dirty="0" smtClean="0"/>
              <a:t>Smaller vehicles generally not in steady-level flight</a:t>
            </a:r>
          </a:p>
          <a:p>
            <a:r>
              <a:rPr lang="en-US" sz="2400" dirty="0" smtClean="0"/>
              <a:t>Provide </a:t>
            </a:r>
            <a:r>
              <a:rPr lang="en-US" sz="2400" dirty="0"/>
              <a:t>i</a:t>
            </a:r>
            <a:r>
              <a:rPr lang="en-US" sz="2400" dirty="0" smtClean="0"/>
              <a:t>ntelligent design decisions based on test flight</a:t>
            </a:r>
            <a:endParaRPr lang="en-US" sz="2400" dirty="0"/>
          </a:p>
          <a:p>
            <a:r>
              <a:rPr lang="en-US" sz="2400" dirty="0" smtClean="0"/>
              <a:t>Many potential uses for accurate sensing of </a:t>
            </a:r>
            <a:r>
              <a:rPr lang="en-US" sz="2400" smtClean="0"/>
              <a:t>small UAVs</a:t>
            </a:r>
            <a:endParaRPr lang="en-US" sz="2400" dirty="0" smtClean="0"/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3549398"/>
            <a:ext cx="3505200" cy="263042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198" y="3549398"/>
            <a:ext cx="3505201" cy="263042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44478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Sensor Selection (cont’d)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0999" y="1143000"/>
            <a:ext cx="8132763" cy="4876800"/>
          </a:xfrm>
        </p:spPr>
        <p:txBody>
          <a:bodyPr/>
          <a:lstStyle/>
          <a:p>
            <a:r>
              <a:rPr lang="en-US" sz="2800" dirty="0" err="1"/>
              <a:t>Aeroprobe</a:t>
            </a:r>
            <a:r>
              <a:rPr lang="en-US" sz="2800" dirty="0"/>
              <a:t> 5 </a:t>
            </a:r>
            <a:r>
              <a:rPr lang="en-US" sz="2800" dirty="0" smtClean="0"/>
              <a:t>Hole Air Data probe</a:t>
            </a:r>
          </a:p>
          <a:p>
            <a:pPr lvl="1"/>
            <a:r>
              <a:rPr lang="en-US" sz="2400" dirty="0" smtClean="0"/>
              <a:t>&lt;1</a:t>
            </a:r>
            <a:r>
              <a:rPr lang="en-US" sz="2400" baseline="30000" dirty="0" smtClean="0"/>
              <a:t>o</a:t>
            </a:r>
            <a:r>
              <a:rPr lang="en-US" sz="2400" baseline="-25000" dirty="0" smtClean="0"/>
              <a:t> </a:t>
            </a:r>
            <a:r>
              <a:rPr lang="en-US" sz="2400" dirty="0" smtClean="0"/>
              <a:t>from </a:t>
            </a:r>
            <a:r>
              <a:rPr lang="en-US" sz="2400" dirty="0" err="1" smtClean="0"/>
              <a:t>mfg</a:t>
            </a:r>
            <a:endParaRPr lang="en-US" sz="2400" baseline="30000" dirty="0" smtClean="0"/>
          </a:p>
          <a:p>
            <a:pPr lvl="1"/>
            <a:r>
              <a:rPr lang="en-US" sz="2400" dirty="0" smtClean="0"/>
              <a:t>0.2</a:t>
            </a:r>
            <a:r>
              <a:rPr lang="en-US" sz="2400" baseline="30000" dirty="0" smtClean="0"/>
              <a:t>o</a:t>
            </a:r>
            <a:r>
              <a:rPr lang="en-US" sz="2400" dirty="0" smtClean="0"/>
              <a:t> from A&amp;M</a:t>
            </a:r>
            <a:endParaRPr lang="en-US" sz="2400" baseline="30000" dirty="0" smtClean="0"/>
          </a:p>
          <a:p>
            <a:pPr lvl="1"/>
            <a:r>
              <a:rPr lang="en-US" sz="2400" dirty="0" smtClean="0"/>
              <a:t>1/8” OD</a:t>
            </a:r>
          </a:p>
          <a:p>
            <a:pPr lvl="1"/>
            <a:r>
              <a:rPr lang="en-US" sz="2400" dirty="0" smtClean="0"/>
              <a:t>0.3</a:t>
            </a:r>
            <a:r>
              <a:rPr lang="en-US" sz="2400" baseline="30000" dirty="0" smtClean="0"/>
              <a:t>o </a:t>
            </a:r>
            <a:r>
              <a:rPr lang="en-US" sz="2400" dirty="0" smtClean="0"/>
              <a:t>expected</a:t>
            </a:r>
          </a:p>
          <a:p>
            <a:pPr lvl="1"/>
            <a:r>
              <a:rPr lang="en-US" sz="2400" dirty="0" smtClean="0"/>
              <a:t>Max angle = 45</a:t>
            </a:r>
            <a:r>
              <a:rPr lang="en-US" sz="2400" baseline="30000" dirty="0" smtClean="0"/>
              <a:t>o</a:t>
            </a:r>
            <a:endParaRPr lang="en-US" sz="2400" baseline="30000" dirty="0" smtClean="0"/>
          </a:p>
          <a:p>
            <a:pPr marL="457200" lvl="1" indent="0">
              <a:buNone/>
            </a:pP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0" y="1658203"/>
            <a:ext cx="4800600" cy="4513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0999" y="1143000"/>
            <a:ext cx="8132763" cy="4876800"/>
          </a:xfrm>
        </p:spPr>
        <p:txBody>
          <a:bodyPr/>
          <a:lstStyle/>
          <a:p>
            <a:r>
              <a:rPr lang="en-US" sz="2800" dirty="0" err="1"/>
              <a:t>uBLOX</a:t>
            </a:r>
            <a:r>
              <a:rPr lang="en-US" sz="2800" dirty="0"/>
              <a:t> LEA-6T GPS Receiver</a:t>
            </a:r>
            <a:endParaRPr lang="en-US" sz="2800" dirty="0" smtClean="0"/>
          </a:p>
          <a:p>
            <a:pPr lvl="1"/>
            <a:r>
              <a:rPr lang="en-US" sz="2400" dirty="0" smtClean="0"/>
              <a:t>Raw data available</a:t>
            </a:r>
          </a:p>
          <a:p>
            <a:pPr lvl="1"/>
            <a:r>
              <a:rPr lang="en-US" sz="2400" dirty="0" smtClean="0"/>
              <a:t>3.3V board</a:t>
            </a:r>
          </a:p>
          <a:p>
            <a:pPr lvl="1"/>
            <a:r>
              <a:rPr lang="en-US" sz="2400" dirty="0" smtClean="0"/>
              <a:t>UART,USB,I</a:t>
            </a:r>
            <a:r>
              <a:rPr lang="en-US" sz="2400" baseline="30000" dirty="0" smtClean="0"/>
              <a:t>2</a:t>
            </a:r>
            <a:r>
              <a:rPr lang="en-US" sz="2400" dirty="0" smtClean="0"/>
              <a:t>C</a:t>
            </a:r>
          </a:p>
          <a:p>
            <a:pPr marL="457200" lvl="1" indent="0">
              <a:buNone/>
            </a:pPr>
            <a:endParaRPr lang="en-US" sz="2400" dirty="0"/>
          </a:p>
          <a:p>
            <a:r>
              <a:rPr lang="en-US" sz="2800" dirty="0" smtClean="0"/>
              <a:t>All Sensors </a:t>
            </a:r>
            <a:r>
              <a:rPr lang="en-US" sz="2800" dirty="0" smtClean="0"/>
              <a:t>BARO-INHG-DO </a:t>
            </a:r>
            <a:r>
              <a:rPr lang="en-US" sz="2800" dirty="0" smtClean="0"/>
              <a:t>Abs. Press.</a:t>
            </a:r>
          </a:p>
          <a:p>
            <a:pPr lvl="1"/>
            <a:r>
              <a:rPr lang="en-US" sz="2400" dirty="0" smtClean="0"/>
              <a:t>10 </a:t>
            </a:r>
            <a:r>
              <a:rPr lang="en-US" sz="2400" dirty="0" err="1" smtClean="0"/>
              <a:t>mBar</a:t>
            </a:r>
            <a:endParaRPr lang="en-US" sz="2400" dirty="0"/>
          </a:p>
          <a:p>
            <a:pPr lvl="1"/>
            <a:r>
              <a:rPr lang="en-US" sz="2400" dirty="0" smtClean="0"/>
              <a:t>5V board</a:t>
            </a:r>
          </a:p>
          <a:p>
            <a:pPr lvl="1"/>
            <a:r>
              <a:rPr lang="en-US" sz="2400" dirty="0" smtClean="0"/>
              <a:t>SPI</a:t>
            </a:r>
            <a:endParaRPr lang="en-US" sz="2400" dirty="0"/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7973" y="308490"/>
            <a:ext cx="4013915" cy="401391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Additional Sensors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3933825"/>
            <a:ext cx="2705100" cy="27051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695155" y="4705866"/>
            <a:ext cx="3070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Size: 1.08 x 1.0 x 1.1 inches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7012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Flight Computer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Arduino</a:t>
            </a:r>
            <a:r>
              <a:rPr lang="en-US" dirty="0" smtClean="0"/>
              <a:t> Due</a:t>
            </a:r>
          </a:p>
          <a:p>
            <a:pPr lvl="1"/>
            <a:r>
              <a:rPr lang="en-US" dirty="0" smtClean="0"/>
              <a:t>32 bit 84 MHz ARM processer</a:t>
            </a:r>
          </a:p>
          <a:p>
            <a:pPr lvl="1"/>
            <a:r>
              <a:rPr lang="en-US" dirty="0" smtClean="0"/>
              <a:t>512 Kbytes Flash RAM</a:t>
            </a:r>
          </a:p>
          <a:p>
            <a:pPr lvl="1"/>
            <a:r>
              <a:rPr lang="en-US" dirty="0" smtClean="0"/>
              <a:t>54 digital I/O, 12 analog-in (12 bit)</a:t>
            </a:r>
          </a:p>
          <a:p>
            <a:pPr lvl="1"/>
            <a:r>
              <a:rPr lang="en-US" dirty="0"/>
              <a:t>3.3 V I/O </a:t>
            </a:r>
            <a:r>
              <a:rPr lang="en-US" dirty="0" smtClean="0"/>
              <a:t>pins</a:t>
            </a:r>
          </a:p>
          <a:p>
            <a:pPr lvl="1"/>
            <a:r>
              <a:rPr lang="en-US" dirty="0" smtClean="0"/>
              <a:t>4 UART ports</a:t>
            </a:r>
          </a:p>
          <a:p>
            <a:pPr lvl="1"/>
            <a:r>
              <a:rPr lang="en-US" dirty="0" smtClean="0"/>
              <a:t>USB Host</a:t>
            </a:r>
          </a:p>
          <a:p>
            <a:pPr lvl="1"/>
            <a:r>
              <a:rPr lang="en-US" dirty="0" smtClean="0"/>
              <a:t>7-20V power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3657600"/>
            <a:ext cx="4412242" cy="2352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869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Flight Test Vehicles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295400"/>
            <a:ext cx="3172741" cy="1905000"/>
          </a:xfrm>
        </p:spPr>
      </p:pic>
      <p:sp>
        <p:nvSpPr>
          <p:cNvPr id="5" name="TextBox 4"/>
          <p:cNvSpPr txBox="1"/>
          <p:nvPr/>
        </p:nvSpPr>
        <p:spPr>
          <a:xfrm>
            <a:off x="1129170" y="3370881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0.60 size </a:t>
            </a:r>
            <a:r>
              <a:rPr lang="en-US" dirty="0" err="1" smtClean="0"/>
              <a:t>Telemaster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0" y="1295400"/>
            <a:ext cx="3129756" cy="190594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451078" y="3370881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Motor Glider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" b="98500" l="3965" r="9757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5702" y="4041647"/>
            <a:ext cx="3661483" cy="161298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614900" y="5771403"/>
            <a:ext cx="1903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Small flying wing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6835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Completed </a:t>
            </a:r>
            <a:r>
              <a:rPr lang="en-US" dirty="0" smtClean="0"/>
              <a:t>Work (1/2)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143000"/>
            <a:ext cx="8229600" cy="5029200"/>
          </a:xfrm>
        </p:spPr>
        <p:txBody>
          <a:bodyPr/>
          <a:lstStyle/>
          <a:p>
            <a:r>
              <a:rPr lang="en-US" sz="2000" dirty="0" smtClean="0"/>
              <a:t>Method developed</a:t>
            </a:r>
          </a:p>
          <a:p>
            <a:r>
              <a:rPr lang="en-US" sz="2000" dirty="0" smtClean="0"/>
              <a:t>Simulated results with nonlinear plant</a:t>
            </a:r>
          </a:p>
          <a:p>
            <a:r>
              <a:rPr lang="en-US" sz="2000" dirty="0" smtClean="0"/>
              <a:t>Added noise and derived sensing requirements</a:t>
            </a:r>
          </a:p>
          <a:p>
            <a:r>
              <a:rPr lang="en-US" sz="2000" dirty="0" err="1" smtClean="0"/>
              <a:t>Arduino</a:t>
            </a:r>
            <a:r>
              <a:rPr lang="en-US" sz="2000" dirty="0" smtClean="0"/>
              <a:t> taking data from </a:t>
            </a:r>
            <a:r>
              <a:rPr lang="en-US" sz="2000" dirty="0" smtClean="0"/>
              <a:t>most sensors to </a:t>
            </a:r>
            <a:r>
              <a:rPr lang="en-US" sz="2000" dirty="0" smtClean="0"/>
              <a:t>SD card</a:t>
            </a:r>
            <a:endParaRPr lang="en-US" sz="2000" dirty="0"/>
          </a:p>
          <a:p>
            <a:r>
              <a:rPr lang="en-US" sz="2000" dirty="0" smtClean="0"/>
              <a:t>Data from SD card plotted in </a:t>
            </a:r>
            <a:r>
              <a:rPr lang="en-US" sz="2000" dirty="0" smtClean="0"/>
              <a:t>MATLAB</a:t>
            </a:r>
            <a:endParaRPr lang="en-US" sz="2000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595" b="11601"/>
          <a:stretch/>
        </p:blipFill>
        <p:spPr>
          <a:xfrm>
            <a:off x="2057400" y="3352800"/>
            <a:ext cx="5029200" cy="3007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912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Completed </a:t>
            </a:r>
            <a:r>
              <a:rPr lang="en-US" dirty="0" smtClean="0"/>
              <a:t>Work (2/2)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143000"/>
            <a:ext cx="8229600" cy="5029200"/>
          </a:xfrm>
        </p:spPr>
        <p:txBody>
          <a:bodyPr/>
          <a:lstStyle/>
          <a:p>
            <a:r>
              <a:rPr lang="en-US" sz="2000" dirty="0" smtClean="0"/>
              <a:t>Purchased all hardware</a:t>
            </a:r>
          </a:p>
          <a:p>
            <a:r>
              <a:rPr lang="en-US" sz="2000" dirty="0" smtClean="0"/>
              <a:t>Found multitude of hardware integration issues</a:t>
            </a:r>
          </a:p>
          <a:p>
            <a:r>
              <a:rPr lang="en-US" sz="2000" dirty="0" smtClean="0"/>
              <a:t>Stationary </a:t>
            </a:r>
            <a:r>
              <a:rPr lang="en-US" sz="2000" dirty="0"/>
              <a:t>noise estimate from </a:t>
            </a:r>
            <a:r>
              <a:rPr lang="en-US" sz="2000" dirty="0" smtClean="0"/>
              <a:t>gyro and accelerometer</a:t>
            </a:r>
          </a:p>
          <a:p>
            <a:r>
              <a:rPr lang="en-US" sz="2000" dirty="0" smtClean="0"/>
              <a:t>Reading magnetometer and GPS with RS232</a:t>
            </a:r>
          </a:p>
          <a:p>
            <a:r>
              <a:rPr lang="en-US" sz="2000" dirty="0" smtClean="0"/>
              <a:t>Eagle PCB files in process</a:t>
            </a:r>
            <a:endParaRPr lang="en-US" sz="20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3352800"/>
            <a:ext cx="5987256" cy="3047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5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Sensor Calibration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Expected tasks</a:t>
                </a:r>
                <a:r>
                  <a:rPr lang="en-US" dirty="0" smtClean="0"/>
                  <a:t>:</a:t>
                </a:r>
              </a:p>
              <a:p>
                <a:pPr marL="457200" lvl="1" indent="0">
                  <a:buNone/>
                </a:pPr>
                <a:r>
                  <a:rPr lang="en-US" dirty="0" smtClean="0"/>
                  <a:t>-Gyro/</a:t>
                </a:r>
                <a:r>
                  <a:rPr lang="en-US" dirty="0" err="1" smtClean="0"/>
                  <a:t>accel</a:t>
                </a:r>
                <a:r>
                  <a:rPr lang="en-US" dirty="0" smtClean="0"/>
                  <a:t> calibration using rotary movement</a:t>
                </a:r>
              </a:p>
              <a:p>
                <a:pPr marL="457200" lvl="1" indent="0">
                  <a:buNone/>
                </a:pPr>
                <a:r>
                  <a:rPr lang="en-US" dirty="0" smtClean="0"/>
                  <a:t>-Magnetometer calibration </a:t>
                </a:r>
                <a:r>
                  <a:rPr lang="en-US" dirty="0" smtClean="0"/>
                  <a:t>routine built in</a:t>
                </a:r>
                <a:endParaRPr lang="en-US" dirty="0"/>
              </a:p>
              <a:p>
                <a:pPr marL="457200" lvl="1" indent="0">
                  <a:buNone/>
                </a:pPr>
                <a:r>
                  <a:rPr lang="en-US" dirty="0" smtClean="0"/>
                  <a:t>- </a:t>
                </a:r>
                <a:r>
                  <a:rPr lang="el-GR" dirty="0" smtClean="0"/>
                  <a:t>α</a:t>
                </a:r>
                <a:r>
                  <a:rPr lang="en-US" dirty="0" smtClean="0"/>
                  <a:t>,</a:t>
                </a:r>
                <a:r>
                  <a:rPr lang="el-GR" dirty="0" smtClean="0"/>
                  <a:t>β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/>
                          </a:rPr>
                          <m:t>𝑞</m:t>
                        </m:r>
                      </m:e>
                    </m:acc>
                  </m:oMath>
                </a14:m>
                <a:r>
                  <a:rPr lang="en-US" dirty="0" smtClean="0"/>
                  <a:t> </a:t>
                </a:r>
                <a:r>
                  <a:rPr lang="en-US" dirty="0" smtClean="0"/>
                  <a:t>come factory calibrated</a:t>
                </a:r>
                <a:endParaRPr lang="en-US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669" t="-17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41964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Aircraft Integration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Expected tasks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Re-calibrate sensors once in vehicle</a:t>
            </a:r>
          </a:p>
          <a:p>
            <a:pPr lvl="1"/>
            <a:r>
              <a:rPr lang="en-US" dirty="0" smtClean="0"/>
              <a:t>EMI for GPS/Motor/ESC/Compass</a:t>
            </a:r>
          </a:p>
          <a:p>
            <a:pPr lvl="1"/>
            <a:r>
              <a:rPr lang="en-US" dirty="0" smtClean="0"/>
              <a:t>Air data integration</a:t>
            </a:r>
          </a:p>
          <a:p>
            <a:pPr lvl="1"/>
            <a:r>
              <a:rPr lang="en-US" dirty="0" smtClean="0"/>
              <a:t>Make necessary changes for validation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1190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Flight Testing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Expected tasks:</a:t>
            </a:r>
          </a:p>
          <a:p>
            <a:pPr lvl="1"/>
            <a:r>
              <a:rPr lang="en-US" dirty="0" smtClean="0"/>
              <a:t>Flight </a:t>
            </a:r>
            <a:r>
              <a:rPr lang="en-US" dirty="0"/>
              <a:t>test planning and </a:t>
            </a:r>
            <a:r>
              <a:rPr lang="en-US" dirty="0" smtClean="0"/>
              <a:t>documentation</a:t>
            </a:r>
          </a:p>
          <a:p>
            <a:pPr lvl="1"/>
            <a:r>
              <a:rPr lang="en-US" dirty="0" smtClean="0"/>
              <a:t>Fairly gentle flight (no loops/rolls)</a:t>
            </a:r>
          </a:p>
          <a:p>
            <a:pPr lvl="1"/>
            <a:r>
              <a:rPr lang="en-US" dirty="0"/>
              <a:t>Add sensing of throttle input to mark </a:t>
            </a:r>
            <a:r>
              <a:rPr lang="en-US" dirty="0" smtClean="0"/>
              <a:t>beginning of test</a:t>
            </a:r>
            <a:endParaRPr lang="en-US" dirty="0"/>
          </a:p>
          <a:p>
            <a:pPr lvl="2"/>
            <a:r>
              <a:rPr lang="en-US" dirty="0"/>
              <a:t>Possibly couple </a:t>
            </a:r>
            <a:r>
              <a:rPr lang="en-US" dirty="0" smtClean="0"/>
              <a:t>with data </a:t>
            </a:r>
            <a:r>
              <a:rPr lang="en-US" dirty="0"/>
              <a:t>logging to not overflow file size </a:t>
            </a:r>
            <a:r>
              <a:rPr lang="en-US" dirty="0" smtClean="0"/>
              <a:t>limit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660178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Validation Methods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dirty="0" smtClean="0"/>
              </a:p>
              <a:p>
                <a:pPr marL="0" indent="0">
                  <a:buNone/>
                </a:pPr>
                <a:endParaRPr lang="en-US" sz="1400" dirty="0" smtClean="0"/>
              </a:p>
              <a:p>
                <a:pPr marL="0" indent="0">
                  <a:buNone/>
                </a:pPr>
                <a:endParaRPr lang="en-US" sz="1400" dirty="0"/>
              </a:p>
              <a:p>
                <a:r>
                  <a:rPr lang="en-US" sz="2800" dirty="0" smtClean="0"/>
                  <a:t>C</a:t>
                </a:r>
                <a:r>
                  <a:rPr lang="en-US" sz="2800" baseline="-25000" dirty="0" smtClean="0"/>
                  <a:t>D0</a:t>
                </a:r>
                <a:r>
                  <a:rPr lang="en-US" sz="2800" dirty="0" smtClean="0"/>
                  <a:t>: add parachutes</a:t>
                </a:r>
              </a:p>
              <a:p>
                <a:pPr lvl="1"/>
                <a:r>
                  <a:rPr lang="el-GR" sz="2400" dirty="0" smtClean="0"/>
                  <a:t>Δ</a:t>
                </a:r>
                <a:r>
                  <a:rPr lang="en-US" sz="2400" dirty="0" smtClean="0"/>
                  <a:t>C</a:t>
                </a:r>
                <a:r>
                  <a:rPr lang="en-US" sz="2400" baseline="-25000" dirty="0" smtClean="0"/>
                  <a:t>D0</a:t>
                </a:r>
                <a:r>
                  <a:rPr lang="en-US" sz="2400" dirty="0" smtClean="0"/>
                  <a:t> from 0</a:t>
                </a:r>
                <a:r>
                  <a:rPr lang="en-US" sz="2400" dirty="0"/>
                  <a:t> → </a:t>
                </a:r>
                <a:r>
                  <a:rPr lang="en-US" sz="2400" dirty="0" smtClean="0"/>
                  <a:t>1 chutes</a:t>
                </a:r>
                <a:r>
                  <a:rPr lang="en-US" sz="2400" baseline="-25000" dirty="0" smtClean="0"/>
                  <a:t> </a:t>
                </a:r>
                <a:r>
                  <a:rPr lang="en-US" sz="2400" dirty="0" smtClean="0"/>
                  <a:t>= </a:t>
                </a:r>
                <a:r>
                  <a:rPr lang="el-GR" sz="2400" dirty="0" smtClean="0"/>
                  <a:t>Δ</a:t>
                </a:r>
                <a:r>
                  <a:rPr lang="en-US" sz="2400" dirty="0" smtClean="0"/>
                  <a:t>C</a:t>
                </a:r>
                <a:r>
                  <a:rPr lang="en-US" sz="2400" baseline="-25000" dirty="0" smtClean="0"/>
                  <a:t>D0</a:t>
                </a:r>
                <a:r>
                  <a:rPr lang="en-US" sz="2400" dirty="0" smtClean="0"/>
                  <a:t> from 1</a:t>
                </a:r>
                <a:r>
                  <a:rPr lang="en-US" sz="2400" dirty="0"/>
                  <a:t> → </a:t>
                </a:r>
                <a:r>
                  <a:rPr lang="en-US" sz="2400" dirty="0" smtClean="0"/>
                  <a:t>2 chutes</a:t>
                </a:r>
                <a:endParaRPr lang="en-US" sz="2400" baseline="-25000" dirty="0"/>
              </a:p>
              <a:p>
                <a:r>
                  <a:rPr lang="en-US" sz="2800" dirty="0" smtClean="0"/>
                  <a:t>K</a:t>
                </a:r>
                <a:r>
                  <a:rPr lang="en-US" sz="2800" baseline="-25000" dirty="0" smtClean="0"/>
                  <a:t>1</a:t>
                </a:r>
                <a:r>
                  <a:rPr lang="en-US" sz="2800" dirty="0" smtClean="0"/>
                  <a:t>: change wing camber</a:t>
                </a:r>
              </a:p>
              <a:p>
                <a:pPr lvl="1"/>
                <a:r>
                  <a:rPr lang="en-US" sz="2400" dirty="0" smtClean="0"/>
                  <a:t>Changes </a:t>
                </a:r>
                <a:r>
                  <a:rPr lang="en-US" sz="2400" dirty="0" err="1" smtClean="0"/>
                  <a:t>C</a:t>
                </a:r>
                <a:r>
                  <a:rPr lang="en-US" sz="2400" baseline="-25000" dirty="0" err="1" smtClean="0"/>
                  <a:t>Lmin</a:t>
                </a:r>
                <a:r>
                  <a:rPr lang="en-US" sz="2400" dirty="0" smtClean="0"/>
                  <a:t> and shifts polar vertically</a:t>
                </a:r>
                <a:endParaRPr lang="en-US" sz="2400" baseline="-25000" dirty="0" smtClean="0"/>
              </a:p>
              <a:p>
                <a:r>
                  <a:rPr lang="en-US" sz="2800" dirty="0"/>
                  <a:t>K</a:t>
                </a:r>
                <a:r>
                  <a:rPr lang="en-US" sz="2800" baseline="-25000" dirty="0"/>
                  <a:t>2</a:t>
                </a:r>
                <a:r>
                  <a:rPr lang="en-US" sz="2800" dirty="0"/>
                  <a:t>: change wing aspect ratio </a:t>
                </a:r>
              </a:p>
              <a:p>
                <a:pPr lvl="1"/>
                <a:r>
                  <a:rPr lang="en-US" sz="2400" dirty="0" err="1"/>
                  <a:t>Prandtl</a:t>
                </a:r>
                <a:r>
                  <a:rPr lang="en-US" sz="2400" dirty="0"/>
                  <a:t> 3-d correction (Anderson pg. 444)</a:t>
                </a:r>
              </a:p>
              <a:p>
                <a:pPr marL="0" indent="0">
                  <a:buNone/>
                </a:pPr>
                <a:endParaRPr lang="en-US" sz="28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3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52338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Thesis Goal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95400"/>
            <a:ext cx="7924800" cy="4724400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sz="2600" dirty="0" smtClean="0"/>
              <a:t>Top level: determine full-scale performance of small R/C aircraft</a:t>
            </a:r>
          </a:p>
          <a:p>
            <a:pPr lvl="1"/>
            <a:r>
              <a:rPr lang="en-US" sz="2600" dirty="0" smtClean="0"/>
              <a:t>Drag polar, C</a:t>
            </a:r>
            <a:r>
              <a:rPr lang="en-US" sz="2600" baseline="-25000" dirty="0" smtClean="0"/>
              <a:t>L</a:t>
            </a:r>
            <a:r>
              <a:rPr lang="en-US" sz="2600" dirty="0" smtClean="0"/>
              <a:t> – </a:t>
            </a:r>
            <a:r>
              <a:rPr lang="el-GR" sz="2600" dirty="0" smtClean="0"/>
              <a:t>α</a:t>
            </a:r>
            <a:r>
              <a:rPr lang="en-US" sz="2600" dirty="0" smtClean="0"/>
              <a:t> curve, etc.</a:t>
            </a:r>
            <a:endParaRPr lang="en-US" sz="2600" baseline="-25000" dirty="0" smtClean="0"/>
          </a:p>
          <a:p>
            <a:pPr marL="514350" indent="-514350">
              <a:buFont typeface="+mj-lt"/>
              <a:buAutoNum type="arabicPeriod"/>
            </a:pPr>
            <a:r>
              <a:rPr lang="en-US" sz="2600" dirty="0" smtClean="0"/>
              <a:t>Secondary goal: ensure apparatus can be expanded for other flight test uses</a:t>
            </a:r>
          </a:p>
          <a:p>
            <a:pPr lvl="1"/>
            <a:r>
              <a:rPr lang="en-US" sz="2600" dirty="0" smtClean="0"/>
              <a:t>Stability derivatives</a:t>
            </a:r>
            <a:endParaRPr lang="en-US" sz="2600" dirty="0"/>
          </a:p>
          <a:p>
            <a:pPr lvl="1"/>
            <a:r>
              <a:rPr lang="en-US" sz="2600" dirty="0" smtClean="0"/>
              <a:t>Dynamic thrust measurements</a:t>
            </a:r>
          </a:p>
        </p:txBody>
      </p:sp>
    </p:spTree>
    <p:extLst>
      <p:ext uri="{BB962C8B-B14F-4D97-AF65-F5344CB8AC3E}">
        <p14:creationId xmlns:p14="http://schemas.microsoft.com/office/powerpoint/2010/main" val="2200912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Final Product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Integrate </a:t>
            </a:r>
            <a:r>
              <a:rPr lang="en-US" dirty="0" smtClean="0"/>
              <a:t>custom data </a:t>
            </a:r>
            <a:r>
              <a:rPr lang="en-US" dirty="0" smtClean="0"/>
              <a:t>acquisition system into flight vehicle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Measure </a:t>
            </a:r>
            <a:r>
              <a:rPr lang="en-US" dirty="0"/>
              <a:t>drag polar and lift curve slope </a:t>
            </a:r>
            <a:r>
              <a:rPr lang="en-US" dirty="0" smtClean="0"/>
              <a:t>from flight test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Quantify changes in vehicle performance from configuration changes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03593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Previous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066800"/>
            <a:ext cx="8077200" cy="5105400"/>
          </a:xfrm>
        </p:spPr>
        <p:txBody>
          <a:bodyPr/>
          <a:lstStyle/>
          <a:p>
            <a:r>
              <a:rPr lang="en-US" sz="2800" dirty="0" smtClean="0"/>
              <a:t>Assume dynamics model is known</a:t>
            </a:r>
          </a:p>
          <a:p>
            <a:pPr lvl="1"/>
            <a:r>
              <a:rPr lang="en-US" sz="2000" dirty="0"/>
              <a:t>Wind Field Estimation for Small Unmanned </a:t>
            </a:r>
            <a:r>
              <a:rPr lang="en-US" sz="2000" dirty="0" smtClean="0"/>
              <a:t>Aerial Vehicles, </a:t>
            </a:r>
            <a:r>
              <a:rPr lang="en-US" sz="2000" dirty="0" err="1" smtClean="0"/>
              <a:t>Langelaan</a:t>
            </a:r>
            <a:r>
              <a:rPr lang="en-US" sz="2000" dirty="0" smtClean="0"/>
              <a:t> et al. 2010</a:t>
            </a:r>
          </a:p>
          <a:p>
            <a:r>
              <a:rPr lang="en-US" sz="2800" dirty="0" smtClean="0"/>
              <a:t>Assume no wind, or no vertical wind</a:t>
            </a:r>
          </a:p>
          <a:p>
            <a:pPr lvl="1"/>
            <a:r>
              <a:rPr lang="en-US" sz="2000" dirty="0"/>
              <a:t>Angle of Attack and Sideslip Estimation Using an Inertial Reference </a:t>
            </a:r>
            <a:r>
              <a:rPr lang="en-US" sz="2000" dirty="0" smtClean="0"/>
              <a:t>Platform, </a:t>
            </a:r>
            <a:r>
              <a:rPr lang="en-US" sz="2000" dirty="0" err="1" smtClean="0"/>
              <a:t>Zeis</a:t>
            </a:r>
            <a:r>
              <a:rPr lang="en-US" sz="2000" dirty="0" smtClean="0"/>
              <a:t>. 1988</a:t>
            </a:r>
            <a:endParaRPr lang="en-US" sz="2000" dirty="0"/>
          </a:p>
          <a:p>
            <a:r>
              <a:rPr lang="en-US" sz="2800" dirty="0" smtClean="0"/>
              <a:t>Used autopilot to stabilize vehicle</a:t>
            </a:r>
          </a:p>
          <a:p>
            <a:pPr lvl="1"/>
            <a:r>
              <a:rPr lang="en-US" sz="2000" dirty="0" smtClean="0"/>
              <a:t>Flight </a:t>
            </a:r>
            <a:r>
              <a:rPr lang="en-US" sz="2000" dirty="0"/>
              <a:t>Testing Small, Electric Powered Unmanned Aerial </a:t>
            </a:r>
            <a:r>
              <a:rPr lang="en-US" sz="2000" dirty="0" smtClean="0"/>
              <a:t>Vehicles, </a:t>
            </a:r>
            <a:r>
              <a:rPr lang="en-US" sz="2000" dirty="0" err="1" smtClean="0"/>
              <a:t>Ostler</a:t>
            </a:r>
            <a:r>
              <a:rPr lang="en-US" sz="2000" dirty="0" smtClean="0"/>
              <a:t>. 2006</a:t>
            </a:r>
          </a:p>
          <a:p>
            <a:r>
              <a:rPr lang="en-US" sz="2400" dirty="0" smtClean="0"/>
              <a:t>Assume linearization about maneuver</a:t>
            </a:r>
          </a:p>
          <a:p>
            <a:pPr lvl="1"/>
            <a:r>
              <a:rPr lang="en-US" sz="2000" dirty="0"/>
              <a:t>Real-Time Aerodynamic Parameter Estimation </a:t>
            </a:r>
            <a:r>
              <a:rPr lang="en-US" sz="2000" dirty="0" smtClean="0"/>
              <a:t>Without Air </a:t>
            </a:r>
            <a:r>
              <a:rPr lang="en-US" sz="2000" dirty="0"/>
              <a:t>Flow Angle </a:t>
            </a:r>
            <a:r>
              <a:rPr lang="en-US" sz="2000" dirty="0" smtClean="0"/>
              <a:t>Measurements, Klein and </a:t>
            </a:r>
            <a:r>
              <a:rPr lang="en-US" sz="2000" dirty="0" err="1" smtClean="0"/>
              <a:t>Morelli</a:t>
            </a:r>
            <a:r>
              <a:rPr lang="en-US" sz="2000" dirty="0" smtClean="0"/>
              <a:t>. 2012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200912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Equations of Motion</a:t>
            </a:r>
            <a:endParaRPr 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3004344" y="1409847"/>
                <a:ext cx="3124200" cy="6182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𝐹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𝐴𝑃𝑃𝐿𝐼𝐸𝐷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acc>
                            <m:accPr>
                              <m:chr m:val="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acc>
                        <m:accPr>
                          <m:chr m:val="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b="0" dirty="0" smtClean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4344" y="1409847"/>
                <a:ext cx="3124200" cy="618246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466991" y="2294940"/>
                <a:ext cx="4198906" cy="4029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𝐹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𝐴𝑃𝑃𝐿𝐼𝐸𝐷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𝐹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𝐴𝐸𝑅𝑂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𝐹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𝐺𝑅𝐴𝑉𝐼𝑇𝑌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𝐹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𝑇𝐻𝑅𝑈𝑆𝑇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6991" y="2294940"/>
                <a:ext cx="4198906" cy="402931"/>
              </a:xfrm>
              <a:prstGeom prst="rect">
                <a:avLst/>
              </a:prstGeom>
              <a:blipFill rotWithShape="0">
                <a:blip r:embed="rId3"/>
                <a:stretch>
                  <a:fillRect t="-208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619125" y="4094275"/>
                <a:ext cx="7686675" cy="19434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/>
                              </a:rPr>
                              <m:t>𝐹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/>
                          </a:rPr>
                          <m:t>𝐴𝐸𝑅𝑂</m:t>
                        </m:r>
                      </m:sub>
                    </m:sSub>
                  </m:oMath>
                </a14:m>
                <a:r>
                  <a:rPr lang="en-US" dirty="0" smtClean="0"/>
                  <a:t> acts in wind axes &gt; requires </a:t>
                </a:r>
                <a:r>
                  <a:rPr lang="el-GR" dirty="0" smtClean="0"/>
                  <a:t>α</a:t>
                </a:r>
                <a:r>
                  <a:rPr lang="en-US" dirty="0" smtClean="0"/>
                  <a:t>, </a:t>
                </a:r>
                <a:r>
                  <a:rPr lang="el-GR" dirty="0" smtClean="0"/>
                  <a:t>β</a:t>
                </a:r>
                <a:endParaRPr lang="en-US" dirty="0" smtClean="0"/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/>
                              </a:rPr>
                              <m:t>𝐹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/>
                          </a:rPr>
                          <m:t>𝐺𝑅𝐴𝑉𝐼𝑇𝑌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 smtClean="0"/>
                  <a:t>acts in inertial axes &gt; requires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endParaRPr lang="en-US" dirty="0" smtClean="0"/>
              </a:p>
              <a:p>
                <a:endParaRPr lang="en-US" dirty="0" smtClean="0"/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  <m:acc>
                          <m:accPr>
                            <m:chr m:val="⃑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</m:d>
                  </m:oMath>
                </a14:m>
                <a:r>
                  <a:rPr lang="en-US" dirty="0" smtClean="0"/>
                  <a:t> measured in body axes</a:t>
                </a: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125" y="4094275"/>
                <a:ext cx="7686675" cy="1943481"/>
              </a:xfrm>
              <a:prstGeom prst="rect">
                <a:avLst/>
              </a:prstGeom>
              <a:blipFill rotWithShape="0">
                <a:blip r:embed="rId4"/>
                <a:stretch>
                  <a:fillRect t="-44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/>
          <p:cNvSpPr/>
          <p:nvPr/>
        </p:nvSpPr>
        <p:spPr>
          <a:xfrm>
            <a:off x="3657600" y="3178469"/>
            <a:ext cx="685800" cy="4029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3631189" y="2964718"/>
                <a:ext cx="1706749" cy="7292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𝐴𝐸𝑅𝑂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𝐹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𝐴𝐸𝑅𝑂</m:t>
                              </m:r>
                            </m:sub>
                          </m:sSub>
                        </m:num>
                        <m:den>
                          <m:acc>
                            <m:accPr>
                              <m:chr m:val="̅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𝑞</m:t>
                              </m:r>
                            </m:e>
                          </m:acc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𝑅𝐸𝐹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1189" y="2964718"/>
                <a:ext cx="1706749" cy="729239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00912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Assumptions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6710" y="1752600"/>
            <a:ext cx="8399462" cy="4635500"/>
          </a:xfrm>
        </p:spPr>
        <p:txBody>
          <a:bodyPr/>
          <a:lstStyle/>
          <a:p>
            <a:r>
              <a:rPr lang="en-US" sz="2800" dirty="0" smtClean="0"/>
              <a:t>No </a:t>
            </a:r>
            <a:r>
              <a:rPr lang="en-US" sz="2800" dirty="0" err="1" smtClean="0"/>
              <a:t>Coriolis</a:t>
            </a:r>
            <a:r>
              <a:rPr lang="en-US" sz="2800" dirty="0" smtClean="0"/>
              <a:t> effect</a:t>
            </a:r>
          </a:p>
          <a:p>
            <a:pPr marL="0" indent="0">
              <a:buNone/>
            </a:pPr>
            <a:endParaRPr lang="en-US" sz="1800" dirty="0" smtClean="0"/>
          </a:p>
          <a:p>
            <a:pPr marL="0" indent="0">
              <a:buNone/>
            </a:pPr>
            <a:endParaRPr lang="en-US" sz="1800" dirty="0" smtClean="0"/>
          </a:p>
          <a:p>
            <a:r>
              <a:rPr lang="en-US" sz="2800" dirty="0"/>
              <a:t>Fixed mass </a:t>
            </a:r>
            <a:r>
              <a:rPr lang="en-US" sz="2800" dirty="0" smtClean="0"/>
              <a:t>system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2000" dirty="0"/>
          </a:p>
          <a:p>
            <a:r>
              <a:rPr lang="en-US" sz="2800" dirty="0" smtClean="0"/>
              <a:t>Folding propeller used and turned off for test</a:t>
            </a:r>
          </a:p>
          <a:p>
            <a:pPr marL="0" indent="0">
              <a:buNone/>
            </a:pPr>
            <a:endParaRPr lang="en-US" sz="1600" dirty="0" smtClean="0"/>
          </a:p>
          <a:p>
            <a:pPr marL="0" indent="0">
              <a:buNone/>
            </a:pPr>
            <a:endParaRPr lang="en-US" sz="1600" dirty="0" smtClean="0"/>
          </a:p>
          <a:p>
            <a:pPr marL="0" indent="0">
              <a:buNone/>
            </a:pPr>
            <a:endParaRPr lang="en-US" sz="1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446866" y="2448246"/>
                <a:ext cx="5115246" cy="6759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/>
                              </a:rPr>
                              <m:t>𝐹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/>
                          </a:rPr>
                          <m:t>𝐴𝐸𝑅𝑂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𝑏𝑤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  <m:acc>
                          <m:accPr>
                            <m:chr m:val="⃑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𝑖𝑏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/>
                              </a:rPr>
                              <m:t>𝐹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/>
                          </a:rPr>
                          <m:t>𝐺𝑅𝐴𝑉𝐼𝑇𝑌</m:t>
                        </m:r>
                      </m:sub>
                    </m:sSub>
                  </m:oMath>
                </a14:m>
                <a:r>
                  <a:rPr lang="en-US" dirty="0" smtClean="0"/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/>
                              </a:rPr>
                              <m:t>𝐹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𝑇𝐻𝑅𝑈𝑆𝑇</m:t>
                        </m:r>
                      </m:sub>
                    </m:sSub>
                  </m:oMath>
                </a14:m>
                <a:r>
                  <a:rPr lang="en-US" dirty="0" smtClean="0"/>
                  <a:t>)</a:t>
                </a: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6866" y="2448246"/>
                <a:ext cx="5115246" cy="675954"/>
              </a:xfrm>
              <a:prstGeom prst="rect">
                <a:avLst/>
              </a:prstGeom>
              <a:blipFill rotWithShape="0">
                <a:blip r:embed="rId2"/>
                <a:stretch>
                  <a:fillRect l="-1549" t="-16216" r="-20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740215" y="3572632"/>
                <a:ext cx="4701672" cy="5875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/>
                              </a:rPr>
                              <m:t>𝐹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/>
                          </a:rPr>
                          <m:t>𝐴𝐸𝑅𝑂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𝑏𝑤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acc>
                      <m:accPr>
                        <m:chr m:val="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𝑖𝑏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/>
                              </a:rPr>
                              <m:t>𝐹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/>
                          </a:rPr>
                          <m:t>𝐺𝑅𝐴𝑉𝐼𝑇𝑌</m:t>
                        </m:r>
                      </m:sub>
                    </m:sSub>
                  </m:oMath>
                </a14:m>
                <a:r>
                  <a:rPr lang="en-US" dirty="0" smtClean="0"/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/>
                              </a:rPr>
                              <m:t>𝐹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𝑇𝐻𝑅𝑈𝑆𝑇</m:t>
                        </m:r>
                      </m:sub>
                    </m:sSub>
                  </m:oMath>
                </a14:m>
                <a:r>
                  <a:rPr lang="en-US" dirty="0" smtClean="0"/>
                  <a:t>)</a:t>
                </a: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0215" y="3572632"/>
                <a:ext cx="4701672" cy="587597"/>
              </a:xfrm>
              <a:prstGeom prst="rect">
                <a:avLst/>
              </a:prstGeom>
              <a:blipFill rotWithShape="0">
                <a:blip r:embed="rId3"/>
                <a:stretch>
                  <a:fillRect l="-1684" t="-21875" r="-22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2271193" y="4746403"/>
                <a:ext cx="3639714" cy="5875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/>
                              </a:rPr>
                              <m:t>𝐹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/>
                          </a:rPr>
                          <m:t>𝐴𝐸𝑅𝑂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𝑏𝑤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∗(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acc>
                      <m:accPr>
                        <m:chr m:val="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𝑖𝑏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/>
                              </a:rPr>
                              <m:t>𝐹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/>
                          </a:rPr>
                          <m:t>𝐺𝑅𝐴𝑉𝐼𝑇𝑌</m:t>
                        </m:r>
                      </m:sub>
                    </m:sSub>
                  </m:oMath>
                </a14:m>
                <a:r>
                  <a:rPr lang="en-US" dirty="0" smtClean="0"/>
                  <a:t>)</a:t>
                </a: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1193" y="4746403"/>
                <a:ext cx="3639714" cy="587597"/>
              </a:xfrm>
              <a:prstGeom prst="rect">
                <a:avLst/>
              </a:prstGeom>
              <a:blipFill rotWithShape="0">
                <a:blip r:embed="rId4"/>
                <a:stretch>
                  <a:fillRect l="-2345" t="-22917" r="-30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109949" y="1165456"/>
                <a:ext cx="5962210" cy="6759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/>
                              </a:rPr>
                              <m:t>𝐹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/>
                          </a:rPr>
                          <m:t>𝐴𝐸𝑅𝑂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𝑏𝑤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  <m:acc>
                          <m:accPr>
                            <m:chr m:val="⃑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acc>
                      <m:accPr>
                        <m:chr m:val="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𝑖𝑏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/>
                              </a:rPr>
                              <m:t>𝐹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/>
                          </a:rPr>
                          <m:t>𝐺𝑅𝐴𝑉𝐼𝑇𝑌</m:t>
                        </m:r>
                      </m:sub>
                    </m:sSub>
                  </m:oMath>
                </a14:m>
                <a:r>
                  <a:rPr lang="en-US" dirty="0" smtClean="0"/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/>
                              </a:rPr>
                              <m:t>𝐹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𝑇𝐻𝑅𝑈𝑆𝑇</m:t>
                        </m:r>
                      </m:sub>
                    </m:sSub>
                  </m:oMath>
                </a14:m>
                <a:r>
                  <a:rPr lang="en-US" dirty="0" smtClean="0"/>
                  <a:t>)</a:t>
                </a: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9949" y="1165456"/>
                <a:ext cx="5962210" cy="675954"/>
              </a:xfrm>
              <a:prstGeom prst="rect">
                <a:avLst/>
              </a:prstGeom>
              <a:blipFill rotWithShape="0">
                <a:blip r:embed="rId5"/>
                <a:stretch>
                  <a:fillRect l="-1329" t="-15315" r="-1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78619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Required Sensors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Minimum required state:</a:t>
                </a:r>
              </a:p>
              <a:p>
                <a:pPr marL="0" indent="0">
                  <a:buNone/>
                </a:pPr>
                <a:endParaRPr lang="en-US" sz="160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acc>
                                <m:accPr>
                                  <m:chr m:val="̅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𝑞</m:t>
                                  </m:r>
                                </m:e>
                              </m:acc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acc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r>
                  <a:rPr lang="en-US" dirty="0" smtClean="0"/>
                  <a:t>Corresponding sensors:</a:t>
                </a:r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en-US" dirty="0" smtClean="0"/>
                  <a:t>5-hole probe</a:t>
                </a:r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en-US" dirty="0" smtClean="0"/>
                  <a:t>3 differential pressure sensors</a:t>
                </a:r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en-US" dirty="0" smtClean="0"/>
                  <a:t>3-axis compass/magnetometer</a:t>
                </a:r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en-US" dirty="0" smtClean="0"/>
                  <a:t>3-axis accelerometer</a:t>
                </a:r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en-US" dirty="0" smtClean="0"/>
                  <a:t>Postal scale</a:t>
                </a:r>
              </a:p>
              <a:p>
                <a:pPr marL="971550" lvl="1" indent="-514350">
                  <a:buFont typeface="+mj-lt"/>
                  <a:buAutoNum type="arabicPeriod"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669" t="-1711" b="-9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68377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Error Propagation for a Given Point</a:t>
            </a:r>
            <a:endParaRPr 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838200" y="1394715"/>
                <a:ext cx="6885218" cy="9106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𝜎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||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𝐽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𝑖𝑗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∗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𝜎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||</m:t>
                      </m:r>
                      <m:r>
                        <a:rPr lang="en-US" b="0" i="1" smtClean="0">
                          <a:latin typeface="Cambria Math"/>
                        </a:rPr>
                        <m:t>= 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𝐶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𝜕</m:t>
                                      </m:r>
                                      <m:r>
                                        <a:rPr lang="en-US" b="0" i="1" smtClean="0">
                                          <a:latin typeface="Cambria Math"/>
                                        </a:rPr>
                                        <m:t>𝛼</m:t>
                                      </m:r>
                                    </m:den>
                                  </m:f>
                                  <m:r>
                                    <a:rPr lang="en-US" i="1">
                                      <a:latin typeface="Cambria Math"/>
                                    </a:rPr>
                                    <m:t>∗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/>
                                        </a:rPr>
                                        <m:t>𝛼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𝐶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𝜕</m:t>
                                      </m:r>
                                      <m:r>
                                        <a:rPr lang="en-US" b="0" i="1" smtClean="0">
                                          <a:latin typeface="Cambria Math"/>
                                        </a:rPr>
                                        <m:t>𝜃</m:t>
                                      </m:r>
                                    </m:den>
                                  </m:f>
                                  <m:r>
                                    <a:rPr lang="en-US" i="1">
                                      <a:latin typeface="Cambria Math"/>
                                    </a:rPr>
                                    <m:t>∗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/>
                                        </a:rPr>
                                        <m:t>𝜃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/>
                                            </a:rPr>
                                            <m:t>𝐶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𝜕𝛽</m:t>
                                      </m:r>
                                    </m:den>
                                  </m:f>
                                  <m:r>
                                    <a:rPr lang="en-US" i="1">
                                      <a:latin typeface="Cambria Math"/>
                                    </a:rPr>
                                    <m:t>∗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𝛽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/>
                            </a:rPr>
                            <m:t>+ …</m:t>
                          </m:r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394715"/>
                <a:ext cx="6885218" cy="91069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2536" y="2385560"/>
            <a:ext cx="5257800" cy="393904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00912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Data Fitting</a:t>
            </a:r>
            <a:endParaRPr lang="en-US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81000" y="1066800"/>
                <a:ext cx="8077200" cy="4953000"/>
              </a:xfrm>
            </p:spPr>
            <p:txBody>
              <a:bodyPr/>
              <a:lstStyle/>
              <a:p>
                <a:r>
                  <a:rPr lang="en-US" sz="2400" dirty="0" smtClean="0"/>
                  <a:t>Error of regression driven by confidence intervals</a:t>
                </a:r>
              </a:p>
              <a:p>
                <a:pPr lvl="1"/>
                <a:r>
                  <a:rPr lang="en-US" sz="2000" dirty="0" smtClean="0"/>
                  <a:t>If the experiment is repeated, the regression coefficients will lie in this interval n% of the time</a:t>
                </a:r>
              </a:p>
              <a:p>
                <a:pPr lvl="1"/>
                <a:endParaRPr lang="en-US" sz="2000" dirty="0"/>
              </a:p>
              <a:p>
                <a:pPr lvl="1"/>
                <a:endParaRPr lang="en-US" sz="2000" dirty="0" smtClean="0"/>
              </a:p>
              <a:p>
                <a:pPr lvl="1"/>
                <a:endParaRPr lang="en-US" sz="2000" dirty="0" smtClean="0"/>
              </a:p>
              <a:p>
                <a:r>
                  <a:rPr lang="en-US" sz="2400" dirty="0" smtClean="0"/>
                  <a:t>Error in data is </a:t>
                </a:r>
                <a:r>
                  <a:rPr lang="en-US" sz="2400" dirty="0" err="1" smtClean="0"/>
                  <a:t>heteroskedastic</a:t>
                </a:r>
                <a:endParaRPr lang="en-US" sz="24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 smtClean="0"/>
                  <a:t> not affected by </a:t>
                </a:r>
                <a:r>
                  <a:rPr lang="en-US" sz="2000" dirty="0" err="1"/>
                  <a:t>heteroskedasticity</a:t>
                </a:r>
                <a:endParaRPr lang="en-US" sz="2000" dirty="0" smtClean="0"/>
              </a:p>
              <a:p>
                <a:pPr lvl="1"/>
                <a:r>
                  <a:rPr lang="en-US" sz="2000" dirty="0" smtClean="0"/>
                  <a:t>Confidence intervals affected by </a:t>
                </a:r>
                <a:r>
                  <a:rPr lang="en-US" sz="2000" dirty="0" err="1" smtClean="0"/>
                  <a:t>heteroskedasticity</a:t>
                </a:r>
                <a:endParaRPr lang="en-US" sz="2000" dirty="0"/>
              </a:p>
              <a:p>
                <a:pPr lvl="1"/>
                <a:r>
                  <a:rPr lang="en-US" sz="2000" dirty="0" err="1" smtClean="0"/>
                  <a:t>Matlab’s</a:t>
                </a:r>
                <a:r>
                  <a:rPr lang="en-US" sz="2000" dirty="0" smtClean="0"/>
                  <a:t> “</a:t>
                </a:r>
                <a:r>
                  <a:rPr lang="en-US" sz="2000" dirty="0" err="1" smtClean="0"/>
                  <a:t>robustfit</a:t>
                </a:r>
                <a:r>
                  <a:rPr lang="en-US" sz="2000" dirty="0" smtClean="0"/>
                  <a:t>” function returns robust standard error estimates</a:t>
                </a:r>
              </a:p>
              <a:p>
                <a:r>
                  <a:rPr lang="en-US" sz="2400" dirty="0" smtClean="0"/>
                  <a:t>Can also use </a:t>
                </a:r>
                <a:r>
                  <a:rPr lang="en-US" sz="2400" dirty="0" err="1" smtClean="0"/>
                  <a:t>Kalman</a:t>
                </a:r>
                <a:r>
                  <a:rPr lang="en-US" sz="2400" dirty="0" smtClean="0"/>
                  <a:t> filter to estimate coefficients</a:t>
                </a:r>
              </a:p>
              <a:p>
                <a:pPr lvl="1"/>
                <a:r>
                  <a:rPr lang="en-US" sz="2000" dirty="0" smtClean="0"/>
                  <a:t>Zero process noise, no state update</a:t>
                </a:r>
                <a:endParaRPr lang="en-US" sz="2000" dirty="0"/>
              </a:p>
              <a:p>
                <a:endParaRPr lang="en-US" sz="2400" dirty="0" smtClean="0"/>
              </a:p>
              <a:p>
                <a:pPr marL="0" indent="0">
                  <a:buNone/>
                </a:pPr>
                <a:endParaRPr lang="en-US" sz="2000" b="0" i="1" dirty="0" smtClean="0">
                  <a:latin typeface="Cambria Math"/>
                </a:endParaRPr>
              </a:p>
              <a:p>
                <a:pPr marL="0" indent="0">
                  <a:buNone/>
                </a:pPr>
                <a:endParaRPr lang="en-US" sz="2000" dirty="0" smtClean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endParaRPr lang="en-US" sz="2000" dirty="0" smtClean="0"/>
              </a:p>
              <a:p>
                <a:pPr marL="0" indent="0">
                  <a:buNone/>
                </a:pPr>
                <a:endParaRPr lang="en-US" sz="2000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1000" y="1066800"/>
                <a:ext cx="8077200" cy="4953000"/>
              </a:xfrm>
              <a:blipFill rotWithShape="1">
                <a:blip r:embed="rId2"/>
                <a:stretch>
                  <a:fillRect l="-1057" t="-861" r="-377" b="-9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2743200" y="2438400"/>
                <a:ext cx="1583767" cy="6166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 </m:t>
                      </m:r>
                      <m:r>
                        <a:rPr lang="en-US" i="1">
                          <a:latin typeface="Cambria Math"/>
                          <a:ea typeface="Cambria Math"/>
                        </a:rPr>
                        <m:t>±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𝑧</m:t>
                          </m:r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 </m:t>
                          </m:r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𝜎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𝑛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3200" y="2438400"/>
                <a:ext cx="1583767" cy="616644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4800600" y="2562056"/>
            <a:ext cx="2191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Z = 1.96 for 95% CI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0912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Aerospace">
  <a:themeElements>
    <a:clrScheme name="Aerobasic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Aerobasic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Aerobasic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erobasic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erobasic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erobasic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erobasic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erobasic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erobasic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erobasic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erobasic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erobasic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erobasic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erobasic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Aerospace</Template>
  <TotalTime>9582</TotalTime>
  <Words>872</Words>
  <Application>Microsoft Office PowerPoint</Application>
  <PresentationFormat>On-screen Show (4:3)</PresentationFormat>
  <Paragraphs>243</Paragraphs>
  <Slides>30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5" baseType="lpstr">
      <vt:lpstr>ＭＳ Ｐゴシック</vt:lpstr>
      <vt:lpstr>Arial</vt:lpstr>
      <vt:lpstr>Calibri</vt:lpstr>
      <vt:lpstr>Cambria Math</vt:lpstr>
      <vt:lpstr>Aerospace</vt:lpstr>
      <vt:lpstr>Flight Testing Small UAVs for Performance Estimation </vt:lpstr>
      <vt:lpstr>Motivation</vt:lpstr>
      <vt:lpstr>Thesis Goal</vt:lpstr>
      <vt:lpstr>Previous Work</vt:lpstr>
      <vt:lpstr>Equations of Motion</vt:lpstr>
      <vt:lpstr>Assumptions</vt:lpstr>
      <vt:lpstr>Required Sensors</vt:lpstr>
      <vt:lpstr>Error Propagation for a Given Point</vt:lpstr>
      <vt:lpstr>Data Fitting</vt:lpstr>
      <vt:lpstr>Improving Point Error</vt:lpstr>
      <vt:lpstr>New Required Sensors</vt:lpstr>
      <vt:lpstr>Simulation</vt:lpstr>
      <vt:lpstr>Simulator Modifications</vt:lpstr>
      <vt:lpstr>Result: No Added Noise</vt:lpstr>
      <vt:lpstr>Model Fit with Noise</vt:lpstr>
      <vt:lpstr>Accuracy of Model</vt:lpstr>
      <vt:lpstr>Sensor Selection</vt:lpstr>
      <vt:lpstr>Sensor Selection (cont’d)</vt:lpstr>
      <vt:lpstr>Sensor Selection (cont’d)</vt:lpstr>
      <vt:lpstr>Sensor Selection (cont’d)</vt:lpstr>
      <vt:lpstr>Additional Sensors</vt:lpstr>
      <vt:lpstr>Flight Computer</vt:lpstr>
      <vt:lpstr>Flight Test Vehicles</vt:lpstr>
      <vt:lpstr>Completed Work (1/2)</vt:lpstr>
      <vt:lpstr>Completed Work (2/2)</vt:lpstr>
      <vt:lpstr>Sensor Calibration</vt:lpstr>
      <vt:lpstr>Aircraft Integration</vt:lpstr>
      <vt:lpstr>Flight Testing</vt:lpstr>
      <vt:lpstr>Validation Methods</vt:lpstr>
      <vt:lpstr>Final Product</vt:lpstr>
    </vt:vector>
  </TitlesOfParts>
  <Company>Hewlett-Packard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Applied Aeronomy and Plasma Chemistry</dc:title>
  <dc:creator>Max Glicklin</dc:creator>
  <cp:lastModifiedBy>Adam Chase</cp:lastModifiedBy>
  <cp:revision>420</cp:revision>
  <dcterms:created xsi:type="dcterms:W3CDTF">2012-01-09T02:15:26Z</dcterms:created>
  <dcterms:modified xsi:type="dcterms:W3CDTF">2013-07-17T04:33:10Z</dcterms:modified>
</cp:coreProperties>
</file>